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7" r:id="rId4"/>
    <p:sldId id="281" r:id="rId5"/>
    <p:sldId id="282" r:id="rId6"/>
    <p:sldId id="283" r:id="rId7"/>
    <p:sldId id="284" r:id="rId8"/>
    <p:sldId id="285" r:id="rId9"/>
    <p:sldId id="264" r:id="rId10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4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5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5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4" autoAdjust="0"/>
  </p:normalViewPr>
  <p:slideViewPr>
    <p:cSldViewPr snapToGrid="0">
      <p:cViewPr varScale="1">
        <p:scale>
          <a:sx n="55" d="100"/>
          <a:sy n="55" d="100"/>
        </p:scale>
        <p:origin x="93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D2E29C-02D0-4531-BE15-4B890B9CA248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BDE921-D34A-4169-9CFF-47086C9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8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7649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3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5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728-C861-4691-87B6-08297B83519B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1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0D74-3AFA-4B04-BD44-F14127D6A29B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2474-2A92-4634-A286-45D9D295376C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Titolo Testo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9152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90691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9F01-32C4-4851-B495-6CF339104906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2362-BAB9-439C-8A83-5DBAA8FF6499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1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A0CF-8151-4DB6-8180-34E01FE6F19B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663E-D4C0-44D4-A8CE-0635F4BDE8F4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4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2175-6D6B-4FDA-8815-8ACC717B9577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CE46-DE2C-4CDF-B7FE-B8B857261281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EC5-4DF4-4FF2-808C-7E786F262C27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>
                <a:lumMod val="5000"/>
                <a:lumOff val="9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69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BCE4-3C81-493D-89BC-091F18F1B6FD}" type="datetime5">
              <a:rPr lang="en-US" smtClean="0"/>
              <a:t>29-Aug-19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hf hdr="0" ftr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391414">
              <a:spcBef>
                <a:spcPts val="1000"/>
              </a:spcBef>
              <a:defRPr sz="4690"/>
            </a:pPr>
            <a:r>
              <a:rPr dirty="0" smtClean="0"/>
              <a:t>Publication</a:t>
            </a:r>
            <a:r>
              <a:rPr lang="en-US" dirty="0" smtClean="0"/>
              <a:t>s </a:t>
            </a:r>
            <a:r>
              <a:rPr dirty="0" smtClean="0"/>
              <a:t>Report</a:t>
            </a:r>
            <a:endParaRPr dirty="0"/>
          </a:p>
          <a:p>
            <a:pPr defTabSz="391414">
              <a:spcBef>
                <a:spcPts val="1000"/>
              </a:spcBef>
              <a:defRPr sz="1206"/>
            </a:pPr>
            <a:endParaRPr dirty="0"/>
          </a:p>
          <a:p>
            <a:pPr defTabSz="391414">
              <a:spcBef>
                <a:spcPts val="1000"/>
              </a:spcBef>
              <a:defRPr sz="2412"/>
            </a:pPr>
            <a:r>
              <a:rPr lang="en-US" dirty="0" smtClean="0"/>
              <a:t>Vincenzo </a:t>
            </a:r>
            <a:r>
              <a:rPr lang="en-US" dirty="0" err="1" smtClean="0"/>
              <a:t>Piuri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L. </a:t>
            </a:r>
            <a:r>
              <a:rPr lang="en-US" dirty="0" err="1" smtClean="0"/>
              <a:t>Schmalzel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Ste</a:t>
            </a:r>
            <a:r>
              <a:rPr lang="en-US" dirty="0" smtClean="0"/>
              <a:t>phen A. “Jack” Dyer</a:t>
            </a:r>
            <a:endParaRPr dirty="0"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8349848" y="3831220"/>
            <a:ext cx="4241800" cy="247891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Fall 2019 </a:t>
            </a:r>
            <a:r>
              <a:rPr lang="en-US" dirty="0" err="1" smtClean="0"/>
              <a:t>AdCom</a:t>
            </a:r>
            <a:r>
              <a:rPr dirty="0" smtClean="0"/>
              <a:t> Meetin</a:t>
            </a:r>
            <a:r>
              <a:rPr lang="en-US" dirty="0" smtClean="0"/>
              <a:t>g</a:t>
            </a:r>
          </a:p>
          <a:p>
            <a:endParaRPr lang="en-US" dirty="0"/>
          </a:p>
          <a:p>
            <a:endParaRPr lang="en-US" sz="1600" dirty="0"/>
          </a:p>
        </p:txBody>
      </p:sp>
      <p:pic>
        <p:nvPicPr>
          <p:cNvPr id="135" name="syscouncil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8000" y="7277421"/>
            <a:ext cx="1409700" cy="125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eee.tif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87673" y="7708900"/>
            <a:ext cx="2006600" cy="6985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Open Access</a:t>
            </a:r>
            <a:endParaRPr sz="6000" dirty="0"/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504651" y="2875788"/>
            <a:ext cx="11988800" cy="64811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3600" dirty="0" smtClean="0"/>
              <a:t>Possible remarks by Stephanie White, Vin </a:t>
            </a:r>
            <a:r>
              <a:rPr lang="en-US" sz="3600" dirty="0" err="1" smtClean="0"/>
              <a:t>Piuri</a:t>
            </a:r>
            <a:r>
              <a:rPr lang="en-US" sz="3600" dirty="0" smtClean="0"/>
              <a:t>, et al.</a:t>
            </a:r>
            <a:endParaRPr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IEEE Systems Journal (ISJ)</a:t>
            </a:r>
            <a:endParaRPr sz="6000" dirty="0"/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504651" y="2875788"/>
            <a:ext cx="11988800" cy="64811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79729">
              <a:spcBef>
                <a:spcPts val="1500"/>
              </a:spcBef>
              <a:buNone/>
              <a:defRPr sz="2340"/>
            </a:pPr>
            <a:endParaRPr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00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0" y="800100"/>
            <a:ext cx="130048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6000" dirty="0" smtClean="0"/>
              <a:t>    </a:t>
            </a:r>
            <a:r>
              <a:rPr sz="6000" dirty="0" smtClean="0"/>
              <a:t>I</a:t>
            </a:r>
            <a:r>
              <a:rPr lang="en-US" sz="6000" dirty="0" smtClean="0"/>
              <a:t>SJ</a:t>
            </a:r>
            <a:r>
              <a:rPr sz="6000" dirty="0" smtClean="0"/>
              <a:t>: </a:t>
            </a:r>
            <a:r>
              <a:rPr lang="en-US" sz="6000" dirty="0"/>
              <a:t>S</a:t>
            </a:r>
            <a:r>
              <a:rPr sz="6000" dirty="0" smtClean="0"/>
              <a:t>ome </a:t>
            </a:r>
            <a:r>
              <a:rPr lang="en-US" sz="6000" dirty="0" smtClean="0"/>
              <a:t>F</a:t>
            </a:r>
            <a:r>
              <a:rPr sz="6000" dirty="0" smtClean="0"/>
              <a:t>acts</a:t>
            </a:r>
            <a:r>
              <a:rPr lang="en-US" sz="6000" dirty="0" smtClean="0"/>
              <a:t> – Paper Status</a:t>
            </a:r>
            <a:endParaRPr sz="6000" dirty="0"/>
          </a:p>
        </p:txBody>
      </p:sp>
      <p:graphicFrame>
        <p:nvGraphicFramePr>
          <p:cNvPr id="146" name="Table 146"/>
          <p:cNvGraphicFramePr/>
          <p:nvPr>
            <p:extLst>
              <p:ext uri="{D42A27DB-BD31-4B8C-83A1-F6EECF244321}">
                <p14:modId xmlns:p14="http://schemas.microsoft.com/office/powerpoint/2010/main" val="2806554347"/>
              </p:ext>
            </p:extLst>
          </p:nvPr>
        </p:nvGraphicFramePr>
        <p:xfrm>
          <a:off x="669049" y="2281419"/>
          <a:ext cx="11635479" cy="733874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762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6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5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53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953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408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7315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Year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Submitted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14141"/>
                          </a:solidFill>
                          <a:latin typeface="+mn-lt"/>
                        </a:rPr>
                        <a:t>Published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14141"/>
                          </a:solidFill>
                          <a:latin typeface="+mn-lt"/>
                        </a:rPr>
                        <a:t>Rejected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14141"/>
                          </a:solidFill>
                          <a:latin typeface="+mn-lt"/>
                        </a:rPr>
                        <a:t>Withdrawn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14141"/>
                          </a:solidFill>
                          <a:latin typeface="+mn-lt"/>
                        </a:rPr>
                        <a:t>In-process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140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63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7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65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35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180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111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12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268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11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46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417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90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309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18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50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62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420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13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537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160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56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21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9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7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310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634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26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14141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840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204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617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19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2016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781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185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570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20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</a:t>
                      </a:r>
                      <a:r>
                        <a:rPr lang="en-US" sz="2400" baseline="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6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2017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785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261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507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17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2018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1119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baseline="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422</a:t>
                      </a:r>
                      <a:endParaRPr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668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28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  1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2019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950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74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indent="0" defTabSz="914400">
                        <a:buFontTx/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469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    30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smtClean="0">
                          <a:solidFill>
                            <a:srgbClr val="414141"/>
                          </a:solidFill>
                          <a:latin typeface="+mn-lt"/>
                        </a:rPr>
                        <a:t>     377 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6897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Total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414141"/>
                          </a:solidFill>
                          <a:latin typeface="+mn-lt"/>
                        </a:rPr>
                        <a:t>   7557</a:t>
                      </a: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414141"/>
                        </a:solidFill>
                        <a:latin typeface="+mn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3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ISJ:  </a:t>
            </a:r>
            <a:r>
              <a:rPr sz="6000" dirty="0" smtClean="0"/>
              <a:t>Current </a:t>
            </a:r>
            <a:r>
              <a:rPr lang="en-US" sz="6000" dirty="0" smtClean="0"/>
              <a:t>P</a:t>
            </a:r>
            <a:r>
              <a:rPr sz="6000" dirty="0" smtClean="0"/>
              <a:t>rocessing </a:t>
            </a:r>
            <a:r>
              <a:rPr lang="en-US" sz="6000" dirty="0" smtClean="0"/>
              <a:t>T</a:t>
            </a:r>
            <a:r>
              <a:rPr sz="6000" dirty="0" smtClean="0"/>
              <a:t>ime</a:t>
            </a:r>
            <a:endParaRPr sz="6000" dirty="0"/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201113" y="2324100"/>
            <a:ext cx="12587334" cy="576932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 smtClean="0"/>
              <a:t>Av</a:t>
            </a:r>
            <a:r>
              <a:rPr lang="en-US" sz="2400" dirty="0" smtClean="0"/>
              <a:t>erage</a:t>
            </a:r>
            <a:r>
              <a:rPr sz="2400" dirty="0" smtClean="0"/>
              <a:t> </a:t>
            </a:r>
            <a:r>
              <a:rPr lang="en-US" sz="2400" dirty="0" smtClean="0"/>
              <a:t>time</a:t>
            </a:r>
            <a:r>
              <a:rPr sz="2400" dirty="0" smtClean="0"/>
              <a:t> </a:t>
            </a:r>
            <a:r>
              <a:rPr sz="2400" dirty="0"/>
              <a:t>from submission to first </a:t>
            </a:r>
            <a:r>
              <a:rPr sz="2400" dirty="0" smtClean="0"/>
              <a:t>decision</a:t>
            </a:r>
            <a:r>
              <a:rPr lang="en-US" sz="2400" dirty="0" smtClean="0"/>
              <a:t> (days)</a:t>
            </a:r>
            <a:r>
              <a:rPr sz="2400" dirty="0" smtClean="0"/>
              <a:t>: </a:t>
            </a:r>
            <a:r>
              <a:rPr lang="en-US" sz="2400" dirty="0" smtClean="0"/>
              <a:t>   67 (77-66-80-65-49-42-43-59-</a:t>
            </a:r>
            <a:r>
              <a:rPr sz="2400" dirty="0" smtClean="0"/>
              <a:t>47</a:t>
            </a:r>
            <a:r>
              <a:rPr sz="2400" dirty="0"/>
              <a:t>) </a:t>
            </a:r>
          </a:p>
          <a:p>
            <a:r>
              <a:rPr sz="2400" dirty="0" smtClean="0"/>
              <a:t>Av</a:t>
            </a:r>
            <a:r>
              <a:rPr lang="en-US" sz="2400" dirty="0" smtClean="0"/>
              <a:t>erage r</a:t>
            </a:r>
            <a:r>
              <a:rPr sz="2400" dirty="0" smtClean="0"/>
              <a:t>eviewer</a:t>
            </a:r>
            <a:r>
              <a:rPr lang="en-US" sz="2400" dirty="0" smtClean="0"/>
              <a:t>-</a:t>
            </a:r>
            <a:r>
              <a:rPr sz="2400" dirty="0" smtClean="0"/>
              <a:t>turnaround time </a:t>
            </a:r>
            <a:r>
              <a:rPr sz="2400" dirty="0"/>
              <a:t>(</a:t>
            </a:r>
            <a:r>
              <a:rPr sz="2400" dirty="0" smtClean="0"/>
              <a:t>days)</a:t>
            </a:r>
            <a:r>
              <a:rPr lang="en-US" sz="2400" dirty="0" smtClean="0"/>
              <a:t>—</a:t>
            </a:r>
            <a:r>
              <a:rPr sz="2400" dirty="0" smtClean="0"/>
              <a:t>Original</a:t>
            </a:r>
            <a:r>
              <a:rPr sz="2400" dirty="0"/>
              <a:t>: </a:t>
            </a:r>
            <a:r>
              <a:rPr lang="en-US" sz="2400" dirty="0" smtClean="0"/>
              <a:t>      22 (25-24-24-26-25-</a:t>
            </a:r>
            <a:r>
              <a:rPr sz="2400" dirty="0" smtClean="0"/>
              <a:t>2</a:t>
            </a:r>
            <a:r>
              <a:rPr lang="en-US" sz="2400" dirty="0" smtClean="0"/>
              <a:t>5-24-24-</a:t>
            </a:r>
            <a:r>
              <a:rPr sz="2400" dirty="0" smtClean="0"/>
              <a:t>23</a:t>
            </a:r>
            <a:r>
              <a:rPr sz="2400" dirty="0"/>
              <a:t>) </a:t>
            </a:r>
          </a:p>
          <a:p>
            <a:r>
              <a:rPr sz="2400" dirty="0" smtClean="0"/>
              <a:t>Av</a:t>
            </a:r>
            <a:r>
              <a:rPr lang="en-US" sz="2400" dirty="0" smtClean="0"/>
              <a:t>erage r</a:t>
            </a:r>
            <a:r>
              <a:rPr sz="2400" dirty="0" smtClean="0"/>
              <a:t>eviewer</a:t>
            </a:r>
            <a:r>
              <a:rPr lang="en-US" sz="2400" dirty="0" smtClean="0"/>
              <a:t>-</a:t>
            </a:r>
            <a:r>
              <a:rPr sz="2400" dirty="0" smtClean="0"/>
              <a:t>turnaround time </a:t>
            </a:r>
            <a:r>
              <a:rPr sz="2400" dirty="0"/>
              <a:t>(</a:t>
            </a:r>
            <a:r>
              <a:rPr sz="2400" dirty="0" smtClean="0"/>
              <a:t>days)</a:t>
            </a:r>
            <a:r>
              <a:rPr lang="en-US" sz="2400" dirty="0" smtClean="0"/>
              <a:t>—</a:t>
            </a:r>
            <a:r>
              <a:rPr sz="2400" dirty="0" smtClean="0"/>
              <a:t>Revision</a:t>
            </a:r>
            <a:r>
              <a:rPr sz="2400" dirty="0"/>
              <a:t>: </a:t>
            </a:r>
            <a:r>
              <a:rPr lang="en-US" sz="2400" dirty="0" smtClean="0"/>
              <a:t>     18 (19-19-18-20-20-19-18-</a:t>
            </a:r>
            <a:r>
              <a:rPr sz="2400" dirty="0" smtClean="0"/>
              <a:t>17</a:t>
            </a:r>
            <a:r>
              <a:rPr lang="en-US" sz="2400" dirty="0" smtClean="0"/>
              <a:t>-</a:t>
            </a:r>
            <a:r>
              <a:rPr sz="2400" dirty="0" smtClean="0"/>
              <a:t>18</a:t>
            </a:r>
            <a:r>
              <a:rPr sz="2400" dirty="0"/>
              <a:t>) </a:t>
            </a:r>
          </a:p>
          <a:p>
            <a:r>
              <a:rPr sz="2400" dirty="0" smtClean="0"/>
              <a:t>Av</a:t>
            </a:r>
            <a:r>
              <a:rPr lang="en-US" sz="2400" dirty="0" smtClean="0"/>
              <a:t>erage t</a:t>
            </a:r>
            <a:r>
              <a:rPr sz="2400" dirty="0" smtClean="0"/>
              <a:t>ime </a:t>
            </a:r>
            <a:r>
              <a:rPr sz="2400" dirty="0"/>
              <a:t>to </a:t>
            </a:r>
            <a:r>
              <a:rPr lang="en-US" sz="2400" dirty="0"/>
              <a:t>a</a:t>
            </a:r>
            <a:r>
              <a:rPr sz="2400" dirty="0" smtClean="0"/>
              <a:t>ssign </a:t>
            </a:r>
            <a:r>
              <a:rPr lang="en-US" sz="2400" dirty="0" smtClean="0"/>
              <a:t>r</a:t>
            </a:r>
            <a:r>
              <a:rPr sz="2400" dirty="0" smtClean="0"/>
              <a:t>eviewer </a:t>
            </a:r>
            <a:r>
              <a:rPr sz="2400" dirty="0"/>
              <a:t>(</a:t>
            </a:r>
            <a:r>
              <a:rPr sz="2400" dirty="0" smtClean="0"/>
              <a:t>days)</a:t>
            </a:r>
            <a:r>
              <a:rPr lang="en-US" sz="2400" dirty="0" smtClean="0"/>
              <a:t>—</a:t>
            </a:r>
            <a:r>
              <a:rPr sz="2400" dirty="0" smtClean="0"/>
              <a:t>Original </a:t>
            </a:r>
            <a:r>
              <a:rPr sz="2400" dirty="0"/>
              <a:t>: </a:t>
            </a:r>
            <a:r>
              <a:rPr lang="en-US" sz="2400" dirty="0" smtClean="0"/>
              <a:t>          10 (11-10-12-15-11-09-09-</a:t>
            </a:r>
            <a:r>
              <a:rPr sz="2400" dirty="0" smtClean="0"/>
              <a:t>16</a:t>
            </a:r>
            <a:r>
              <a:rPr lang="en-US" sz="2400" dirty="0" smtClean="0"/>
              <a:t>-</a:t>
            </a:r>
            <a:r>
              <a:rPr sz="2400" dirty="0" smtClean="0"/>
              <a:t>15</a:t>
            </a:r>
            <a:r>
              <a:rPr sz="2400" dirty="0"/>
              <a:t>) </a:t>
            </a:r>
          </a:p>
          <a:p>
            <a:r>
              <a:rPr sz="2400" dirty="0" smtClean="0"/>
              <a:t>Av</a:t>
            </a:r>
            <a:r>
              <a:rPr lang="en-US" sz="2400" dirty="0" smtClean="0"/>
              <a:t>erage t</a:t>
            </a:r>
            <a:r>
              <a:rPr sz="2400" dirty="0" smtClean="0"/>
              <a:t>ime </a:t>
            </a:r>
            <a:r>
              <a:rPr sz="2400" dirty="0"/>
              <a:t>to </a:t>
            </a:r>
            <a:r>
              <a:rPr lang="en-US" sz="2400" dirty="0" smtClean="0"/>
              <a:t>a</a:t>
            </a:r>
            <a:r>
              <a:rPr sz="2400" dirty="0" smtClean="0"/>
              <a:t>ssign </a:t>
            </a:r>
            <a:r>
              <a:rPr lang="en-US" sz="2400" dirty="0"/>
              <a:t>r</a:t>
            </a:r>
            <a:r>
              <a:rPr sz="2400" dirty="0" smtClean="0"/>
              <a:t>eviewer </a:t>
            </a:r>
            <a:r>
              <a:rPr sz="2400" dirty="0"/>
              <a:t>(</a:t>
            </a:r>
            <a:r>
              <a:rPr sz="2400" dirty="0" smtClean="0"/>
              <a:t>days)</a:t>
            </a:r>
            <a:r>
              <a:rPr lang="en-US" sz="2400" dirty="0" smtClean="0"/>
              <a:t>—</a:t>
            </a:r>
            <a:r>
              <a:rPr sz="2400" dirty="0" smtClean="0"/>
              <a:t>Resubmission</a:t>
            </a:r>
            <a:r>
              <a:rPr sz="2400" dirty="0"/>
              <a:t>: </a:t>
            </a:r>
            <a:r>
              <a:rPr lang="en-US" sz="2400" dirty="0" smtClean="0"/>
              <a:t> 00 (00-00-00-00-0</a:t>
            </a:r>
            <a:r>
              <a:rPr sz="2400" dirty="0" smtClean="0"/>
              <a:t>0</a:t>
            </a:r>
            <a:r>
              <a:rPr lang="en-US" sz="2400" dirty="0" smtClean="0"/>
              <a:t>-00-00-00-00)</a:t>
            </a:r>
            <a:r>
              <a:rPr sz="2400" dirty="0" smtClean="0"/>
              <a:t> </a:t>
            </a:r>
            <a:endParaRPr sz="2400" dirty="0"/>
          </a:p>
          <a:p>
            <a:r>
              <a:rPr sz="2400" dirty="0" smtClean="0"/>
              <a:t>Av</a:t>
            </a:r>
            <a:r>
              <a:rPr lang="en-US" sz="2400" dirty="0" smtClean="0"/>
              <a:t>erage</a:t>
            </a:r>
            <a:r>
              <a:rPr sz="2400" dirty="0" smtClean="0"/>
              <a:t> </a:t>
            </a:r>
            <a:r>
              <a:rPr lang="en-US" sz="2400" dirty="0" smtClean="0"/>
              <a:t>time</a:t>
            </a:r>
            <a:r>
              <a:rPr sz="2400" dirty="0" smtClean="0"/>
              <a:t> </a:t>
            </a:r>
            <a:r>
              <a:rPr sz="2400" dirty="0"/>
              <a:t>from submission to final </a:t>
            </a:r>
            <a:r>
              <a:rPr sz="2400" dirty="0" smtClean="0"/>
              <a:t>decision</a:t>
            </a:r>
            <a:r>
              <a:rPr lang="en-US" sz="2400" dirty="0" smtClean="0"/>
              <a:t> (days)</a:t>
            </a:r>
            <a:r>
              <a:rPr sz="2400" dirty="0" smtClean="0"/>
              <a:t>: </a:t>
            </a:r>
            <a:r>
              <a:rPr lang="en-US" sz="2400" dirty="0" smtClean="0"/>
              <a:t>   91 (97-85-90-75-56-50-50-</a:t>
            </a:r>
            <a:r>
              <a:rPr sz="2400" dirty="0" smtClean="0"/>
              <a:t>77</a:t>
            </a:r>
            <a:r>
              <a:rPr lang="en-US" sz="2400" dirty="0" smtClean="0"/>
              <a:t>-</a:t>
            </a:r>
            <a:r>
              <a:rPr sz="2400" dirty="0" smtClean="0"/>
              <a:t>55</a:t>
            </a:r>
            <a:r>
              <a:rPr sz="2400" dirty="0"/>
              <a:t>) </a:t>
            </a:r>
          </a:p>
        </p:txBody>
      </p:sp>
      <p:sp>
        <p:nvSpPr>
          <p:cNvPr id="150" name="Shape 150"/>
          <p:cNvSpPr/>
          <p:nvPr/>
        </p:nvSpPr>
        <p:spPr>
          <a:xfrm>
            <a:off x="320201" y="8607145"/>
            <a:ext cx="1215717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 smtClean="0"/>
              <a:t>August 2019 (Apr 2019 - Sep 2018 - Apr </a:t>
            </a:r>
            <a:r>
              <a:rPr lang="en-US" sz="1800" dirty="0"/>
              <a:t>2018 -</a:t>
            </a:r>
            <a:r>
              <a:rPr lang="en-US" sz="1800" dirty="0" smtClean="0"/>
              <a:t> Sep 2017 - Apr 2017 - Sep 2016 - Apr </a:t>
            </a:r>
            <a:r>
              <a:rPr lang="en-US" sz="1800" dirty="0"/>
              <a:t>2016 -</a:t>
            </a:r>
            <a:r>
              <a:rPr lang="en-US" sz="1800" dirty="0" smtClean="0"/>
              <a:t> Sep 2015 - Apr 2015)</a:t>
            </a:r>
            <a:endParaRPr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03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ISJ:  Citation Metrics</a:t>
            </a:r>
            <a:endParaRPr sz="6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20065"/>
              </p:ext>
            </p:extLst>
          </p:nvPr>
        </p:nvGraphicFramePr>
        <p:xfrm>
          <a:off x="480860" y="4354264"/>
          <a:ext cx="12275085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6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9752"/>
                <a:gridCol w="1379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9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9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9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9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dirty="0">
                          <a:effectLst/>
                        </a:rPr>
                        <a:t>Year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Impact Factor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Eigenfactor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Article </a:t>
                      </a:r>
                      <a:r>
                        <a:rPr lang="en-US" sz="2800" dirty="0" smtClean="0">
                          <a:effectLst/>
                        </a:rPr>
                        <a:t>Influence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2018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4.463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0.00867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0.878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2017</a:t>
                      </a:r>
                      <a:br>
                        <a:rPr lang="en-US" sz="2800" dirty="0" smtClean="0">
                          <a:effectLst/>
                        </a:rPr>
                      </a:br>
                      <a:r>
                        <a:rPr lang="en-US" sz="2800" dirty="0" smtClean="0"/>
                        <a:t>4.337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0.00786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1.047</a:t>
                      </a:r>
                      <a:endParaRPr lang="en-US" sz="2800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2016</a:t>
                      </a:r>
                      <a:br>
                        <a:rPr lang="en-US" sz="2800" dirty="0" smtClean="0">
                          <a:effectLst/>
                        </a:rPr>
                      </a:br>
                      <a:r>
                        <a:rPr lang="en-US" sz="2800" dirty="0" smtClean="0">
                          <a:effectLst/>
                        </a:rPr>
                        <a:t>3.882</a:t>
                      </a:r>
                      <a:br>
                        <a:rPr lang="en-US" sz="2800" dirty="0" smtClean="0">
                          <a:effectLst/>
                        </a:rPr>
                      </a:br>
                      <a:r>
                        <a:rPr lang="en-US" sz="2800" dirty="0" smtClean="0">
                          <a:effectLst/>
                        </a:rPr>
                        <a:t>0.00660</a:t>
                      </a:r>
                      <a:br>
                        <a:rPr lang="en-US" sz="2800" dirty="0" smtClean="0">
                          <a:effectLst/>
                        </a:rPr>
                      </a:br>
                      <a:r>
                        <a:rPr lang="en-US" sz="2800" dirty="0" smtClean="0">
                          <a:effectLst/>
                        </a:rPr>
                        <a:t>0.987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dirty="0">
                          <a:effectLst/>
                        </a:rPr>
                        <a:t>2015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2.114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0.00444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0.773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dirty="0">
                          <a:effectLst/>
                        </a:rPr>
                        <a:t>2014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1.980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0.00336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0.691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dirty="0">
                          <a:effectLst/>
                        </a:rPr>
                        <a:t>2013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1.746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0.00272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0.592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dirty="0">
                          <a:effectLst/>
                        </a:rPr>
                        <a:t>2012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1.270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smtClean="0">
                          <a:effectLst/>
                        </a:rPr>
                        <a:t>0.00173</a:t>
                      </a:r>
                    </a:p>
                    <a:p>
                      <a:pPr algn="l" fontAlgn="base"/>
                      <a:r>
                        <a:rPr lang="en-US" sz="2800" dirty="0" smtClean="0">
                          <a:effectLst/>
                        </a:rPr>
                        <a:t>0.592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282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ISJ:  </a:t>
            </a:r>
            <a:r>
              <a:rPr sz="6000" dirty="0" smtClean="0"/>
              <a:t>Other </a:t>
            </a:r>
            <a:r>
              <a:rPr lang="en-US" sz="6000" dirty="0" smtClean="0"/>
              <a:t>I</a:t>
            </a:r>
            <a:r>
              <a:rPr sz="6000" dirty="0" smtClean="0"/>
              <a:t>nformation</a:t>
            </a:r>
            <a:endParaRPr sz="6000" dirty="0"/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504651" y="2875788"/>
            <a:ext cx="11988800" cy="648115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A</a:t>
            </a:r>
            <a:r>
              <a:rPr sz="2400" dirty="0" smtClean="0"/>
              <a:t>ll </a:t>
            </a:r>
            <a:r>
              <a:rPr sz="2400" dirty="0"/>
              <a:t>papers submitted in </a:t>
            </a:r>
            <a:r>
              <a:rPr sz="2400" dirty="0" smtClean="0"/>
              <a:t>201</a:t>
            </a:r>
            <a:r>
              <a:rPr lang="en-US" sz="2400" dirty="0" smtClean="0"/>
              <a:t>5</a:t>
            </a:r>
            <a:r>
              <a:rPr sz="2400" dirty="0" smtClean="0"/>
              <a:t> </a:t>
            </a:r>
            <a:r>
              <a:rPr lang="en-US" sz="2400" dirty="0" smtClean="0"/>
              <a:t>have </a:t>
            </a:r>
            <a:r>
              <a:rPr sz="2400" dirty="0" smtClean="0"/>
              <a:t>be</a:t>
            </a:r>
            <a:r>
              <a:rPr lang="en-US" sz="2400" dirty="0" smtClean="0"/>
              <a:t>en</a:t>
            </a:r>
            <a:r>
              <a:rPr sz="2400" dirty="0" smtClean="0"/>
              <a:t> </a:t>
            </a:r>
            <a:r>
              <a:rPr lang="en-US" sz="2400" dirty="0" smtClean="0"/>
              <a:t>included in issues by the first 2018 issue.</a:t>
            </a:r>
            <a:endParaRPr sz="2400" dirty="0"/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/>
              <a:t>All papers submitted in </a:t>
            </a:r>
            <a:r>
              <a:rPr lang="en-US" sz="2400" dirty="0" smtClean="0"/>
              <a:t>2016 have been included </a:t>
            </a:r>
            <a:r>
              <a:rPr lang="en-US" sz="2400" dirty="0"/>
              <a:t>in issues by the </a:t>
            </a:r>
            <a:r>
              <a:rPr lang="en-US" sz="2400" dirty="0" smtClean="0"/>
              <a:t>fourth 2018 </a:t>
            </a:r>
            <a:r>
              <a:rPr lang="en-US" sz="2400" dirty="0"/>
              <a:t>issue.</a:t>
            </a:r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Current page limits (apply to papers submitted from 1Jan2015): 8 complimentary pages for regular papers; up to 12 pages, with </a:t>
            </a:r>
            <a:r>
              <a:rPr lang="en-US" sz="2400" dirty="0" err="1" smtClean="0"/>
              <a:t>overlength</a:t>
            </a:r>
            <a:r>
              <a:rPr lang="en-US" sz="2400" dirty="0" smtClean="0"/>
              <a:t> page charge of US$150 per page.  No complaints received from authors.</a:t>
            </a:r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sz="2400" dirty="0" smtClean="0"/>
              <a:t>EIC </a:t>
            </a:r>
            <a:r>
              <a:rPr lang="en-US" sz="2400" dirty="0" smtClean="0"/>
              <a:t>is concerned</a:t>
            </a:r>
            <a:r>
              <a:rPr sz="2400" dirty="0" smtClean="0"/>
              <a:t> </a:t>
            </a:r>
            <a:r>
              <a:rPr sz="2400" dirty="0"/>
              <a:t>about  backlog </a:t>
            </a:r>
            <a:r>
              <a:rPr sz="2400" dirty="0" smtClean="0"/>
              <a:t>(</a:t>
            </a:r>
            <a:r>
              <a:rPr lang="en-US" sz="2400" dirty="0" smtClean="0"/>
              <a:t>about 3,200 pages ready for inclusion in issues in 2019, plus about 3500 pages accepted by the end of 2019 ready for inclusion in 2019; </a:t>
            </a:r>
            <a:r>
              <a:rPr sz="2400" dirty="0" smtClean="0"/>
              <a:t>the </a:t>
            </a:r>
            <a:r>
              <a:rPr sz="2400" dirty="0"/>
              <a:t>cost of </a:t>
            </a:r>
            <a:r>
              <a:rPr lang="en-US" sz="2400" dirty="0" smtClean="0"/>
              <a:t>IEEE page production is about US$56 per page</a:t>
            </a:r>
            <a:r>
              <a:rPr sz="2400" dirty="0" smtClean="0"/>
              <a:t>)</a:t>
            </a:r>
            <a:r>
              <a:rPr lang="en-US" sz="2400" dirty="0" smtClean="0"/>
              <a:t>.</a:t>
            </a:r>
            <a:r>
              <a:rPr sz="2400" dirty="0" smtClean="0"/>
              <a:t> </a:t>
            </a:r>
            <a:endParaRPr lang="en-US" sz="2400" dirty="0" smtClean="0"/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No publicity since beginning of </a:t>
            </a:r>
            <a:r>
              <a:rPr lang="en-US" sz="2400" dirty="0"/>
              <a:t>2015 to limit the increase of the backlog of accepted papers.</a:t>
            </a:r>
            <a:endParaRPr lang="en-US" sz="2400" dirty="0" smtClean="0"/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No special issues approved since the last quarter of 2014 to limit the increase of the backlog of accepted papers.</a:t>
            </a:r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/>
              <a:t>P</a:t>
            </a:r>
            <a:r>
              <a:rPr sz="2400" dirty="0" smtClean="0"/>
              <a:t>age budget</a:t>
            </a:r>
            <a:r>
              <a:rPr lang="en-US" sz="2400" dirty="0" smtClean="0"/>
              <a:t>: 4,500 </a:t>
            </a:r>
            <a:r>
              <a:rPr sz="2400" dirty="0" smtClean="0"/>
              <a:t>pages</a:t>
            </a:r>
            <a:r>
              <a:rPr lang="en-US" sz="2400" dirty="0"/>
              <a:t> in </a:t>
            </a:r>
            <a:r>
              <a:rPr lang="en-US" sz="2400" dirty="0" smtClean="0"/>
              <a:t>2019; 4,500 pages in 2020.</a:t>
            </a:r>
            <a:endParaRPr lang="en-US" sz="2400" i="1" dirty="0"/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Approved in Spring 2019 </a:t>
            </a:r>
            <a:r>
              <a:rPr lang="en-US" sz="2400" dirty="0" err="1" smtClean="0"/>
              <a:t>AdCom</a:t>
            </a:r>
            <a:r>
              <a:rPr lang="en-US" sz="2400" dirty="0" smtClean="0"/>
              <a:t>:  US$10K added to the 2020 budget for a manuscript assistant to support the EIC in 2020.</a:t>
            </a:r>
          </a:p>
          <a:p>
            <a:pPr marL="305434" indent="-305434" defTabSz="379729">
              <a:spcBef>
                <a:spcPts val="1500"/>
              </a:spcBef>
              <a:defRPr sz="2340"/>
            </a:pPr>
            <a:r>
              <a:rPr lang="en-US" sz="2400" dirty="0" smtClean="0"/>
              <a:t>Amir G. </a:t>
            </a:r>
            <a:r>
              <a:rPr lang="en-US" sz="2400" dirty="0" err="1" smtClean="0"/>
              <a:t>Aghdam</a:t>
            </a:r>
            <a:r>
              <a:rPr lang="en-US" sz="2400" dirty="0" smtClean="0"/>
              <a:t> has been appointed EIC for the 2020</a:t>
            </a:r>
            <a:r>
              <a:rPr lang="en-US" sz="2400" dirty="0" smtClean="0">
                <a:latin typeface="Calibri" panose="020F0502020204030204" pitchFamily="34" charset="0"/>
              </a:rPr>
              <a:t>–2021 term.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9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6400">
                <a:solidFill>
                  <a:srgbClr val="232323"/>
                </a:solidFill>
              </a:defRPr>
            </a:lvl1pPr>
          </a:lstStyle>
          <a:p>
            <a:r>
              <a:rPr lang="en-US" sz="6000" dirty="0" smtClean="0">
                <a:solidFill>
                  <a:schemeClr val="tx1"/>
                </a:solidFill>
              </a:rPr>
              <a:t>ISJ: </a:t>
            </a:r>
            <a:r>
              <a:rPr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S</a:t>
            </a:r>
            <a:r>
              <a:rPr sz="6000" dirty="0" smtClean="0">
                <a:solidFill>
                  <a:schemeClr val="tx1"/>
                </a:solidFill>
              </a:rPr>
              <a:t>ubscription </a:t>
            </a:r>
            <a:r>
              <a:rPr lang="en-US" sz="6000" dirty="0" smtClean="0">
                <a:solidFill>
                  <a:schemeClr val="tx1"/>
                </a:solidFill>
              </a:rPr>
              <a:t>P</a:t>
            </a:r>
            <a:r>
              <a:rPr sz="6000" dirty="0" smtClean="0">
                <a:solidFill>
                  <a:schemeClr val="tx1"/>
                </a:solidFill>
              </a:rPr>
              <a:t>olicies</a:t>
            </a:r>
            <a:endParaRPr sz="6000" dirty="0">
              <a:solidFill>
                <a:schemeClr val="tx1"/>
              </a:solidFill>
            </a:endParaRP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406400" y="2324100"/>
            <a:ext cx="12268914" cy="405159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dirty="0" smtClean="0"/>
              <a:t>Starting</a:t>
            </a:r>
            <a:r>
              <a:rPr lang="en-US" dirty="0" smtClean="0"/>
              <a:t> 1 January </a:t>
            </a:r>
            <a:r>
              <a:rPr dirty="0" smtClean="0"/>
              <a:t>2015</a:t>
            </a:r>
            <a:r>
              <a:rPr lang="en-US" dirty="0" smtClean="0"/>
              <a:t>,</a:t>
            </a:r>
            <a:endParaRPr dirty="0"/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</a:t>
            </a:r>
            <a:r>
              <a:rPr dirty="0" smtClean="0"/>
              <a:t>lectronic only</a:t>
            </a:r>
            <a:endParaRPr lang="en-US" dirty="0" smtClean="0"/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dirty="0" smtClean="0"/>
              <a:t>8 page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/>
              <a:t>are </a:t>
            </a:r>
            <a:r>
              <a:rPr dirty="0" smtClean="0"/>
              <a:t>complimentary</a:t>
            </a:r>
            <a:r>
              <a:rPr lang="en-US" dirty="0" smtClean="0"/>
              <a:t>;</a:t>
            </a:r>
            <a:r>
              <a:rPr dirty="0" smtClean="0"/>
              <a:t> exc</a:t>
            </a:r>
            <a:r>
              <a:rPr lang="en-US" dirty="0" smtClean="0"/>
              <a:t>ess</a:t>
            </a:r>
            <a:r>
              <a:rPr dirty="0" smtClean="0"/>
              <a:t> </a:t>
            </a:r>
            <a:r>
              <a:rPr dirty="0"/>
              <a:t>pages </a:t>
            </a:r>
            <a:r>
              <a:rPr lang="en-US" dirty="0" smtClean="0"/>
              <a:t>US</a:t>
            </a:r>
            <a:r>
              <a:rPr dirty="0" smtClean="0"/>
              <a:t>$150 each</a:t>
            </a:r>
            <a:endParaRPr lang="en-US" dirty="0"/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dirty="0" smtClean="0"/>
              <a:t>Open</a:t>
            </a:r>
            <a:r>
              <a:rPr lang="en-US" dirty="0" smtClean="0"/>
              <a:t>-</a:t>
            </a:r>
            <a:r>
              <a:rPr dirty="0" smtClean="0"/>
              <a:t>access </a:t>
            </a:r>
            <a:r>
              <a:rPr dirty="0"/>
              <a:t>option (discounted $1750)</a:t>
            </a:r>
          </a:p>
        </p:txBody>
      </p:sp>
      <p:pic>
        <p:nvPicPr>
          <p:cNvPr id="160" name="Screenshot 2015-04-13 10.18.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5793" y="6521747"/>
            <a:ext cx="12139521" cy="221160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59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6000" dirty="0"/>
              <a:t>Involvement in </a:t>
            </a:r>
            <a:r>
              <a:rPr lang="en-US" sz="6000" dirty="0" smtClean="0"/>
              <a:t>O</a:t>
            </a:r>
            <a:r>
              <a:rPr sz="6000" dirty="0" smtClean="0"/>
              <a:t>ther </a:t>
            </a:r>
            <a:r>
              <a:rPr lang="en-US" sz="6000" dirty="0"/>
              <a:t>P</a:t>
            </a:r>
            <a:r>
              <a:rPr sz="6000" dirty="0" smtClean="0"/>
              <a:t>ub</a:t>
            </a:r>
            <a:r>
              <a:rPr lang="en-US" sz="6000" dirty="0" smtClean="0"/>
              <a:t>lications</a:t>
            </a:r>
            <a:endParaRPr sz="6000" dirty="0"/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IEEE </a:t>
            </a:r>
            <a:r>
              <a:rPr dirty="0" smtClean="0"/>
              <a:t>Transactions </a:t>
            </a:r>
            <a:r>
              <a:rPr dirty="0"/>
              <a:t>on Big </a:t>
            </a:r>
            <a:r>
              <a:rPr dirty="0" smtClean="0"/>
              <a:t>Data</a:t>
            </a:r>
            <a:r>
              <a:rPr lang="en-US" dirty="0" smtClean="0"/>
              <a:t> 							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IEEE Transactions on Cloud </a:t>
            </a:r>
            <a:r>
              <a:rPr lang="en-US" dirty="0" smtClean="0"/>
              <a:t>Computing 					(</a:t>
            </a:r>
            <a:r>
              <a:rPr lang="en-US" dirty="0" err="1" smtClean="0"/>
              <a:t>Yuanyaun</a:t>
            </a:r>
            <a:r>
              <a:rPr lang="en-US" dirty="0" smtClean="0"/>
              <a:t> Yang has been selected as the new EIC </a:t>
            </a:r>
            <a:r>
              <a:rPr lang="en-US" dirty="0" smtClean="0"/>
              <a:t>[27Aug19])</a:t>
            </a: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IEEE Cloud Computing </a:t>
            </a:r>
            <a:r>
              <a:rPr lang="en-US" dirty="0" smtClean="0"/>
              <a:t>								(</a:t>
            </a:r>
            <a:r>
              <a:rPr lang="en-US" dirty="0"/>
              <a:t>no longer in publication; </a:t>
            </a:r>
            <a:r>
              <a:rPr lang="en-US" dirty="0" smtClean="0"/>
              <a:t>2014</a:t>
            </a:r>
            <a:r>
              <a:rPr lang="en-US" dirty="0" smtClean="0">
                <a:latin typeface="Calibri" panose="020F0502020204030204" pitchFamily="34" charset="0"/>
              </a:rPr>
              <a:t>–2018 on </a:t>
            </a:r>
            <a:r>
              <a:rPr lang="en-US" dirty="0" err="1" smtClean="0">
                <a:latin typeface="Calibri" panose="020F0502020204030204" pitchFamily="34" charset="0"/>
              </a:rPr>
              <a:t>Xplore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IEEE Journal on Miniaturization for Air and Space Systems (J-MASS)  </a:t>
            </a:r>
            <a:endParaRPr lang="en-US" dirty="0">
              <a:latin typeface="Calibri" panose="020F050202020403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</a:endParaRPr>
          </a:p>
          <a:p>
            <a:pPr marL="975390" lvl="2" indent="0">
              <a:buSzPct val="100000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5698</TotalTime>
  <Words>640</Words>
  <Application>Microsoft Office PowerPoint</Application>
  <PresentationFormat>Custom</PresentationFormat>
  <Paragraphs>149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Palatino</vt:lpstr>
      <vt:lpstr>Wingdings</vt:lpstr>
      <vt:lpstr>Office Theme</vt:lpstr>
      <vt:lpstr>Publications Report  Vincenzo Piuri John L. Schmalzel Stephen A. “Jack” Dyer</vt:lpstr>
      <vt:lpstr>Open Access</vt:lpstr>
      <vt:lpstr>IEEE Systems Journal (ISJ)</vt:lpstr>
      <vt:lpstr>    ISJ: Some Facts – Paper Status</vt:lpstr>
      <vt:lpstr>ISJ:  Current Processing Time</vt:lpstr>
      <vt:lpstr>ISJ:  Citation Metrics</vt:lpstr>
      <vt:lpstr>ISJ:  Other Information</vt:lpstr>
      <vt:lpstr>ISJ:  Subscription Policies</vt:lpstr>
      <vt:lpstr>Involvement in Other Publications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 Publication Report  Steve Dyer</dc:title>
  <dc:creator>JackDyer</dc:creator>
  <cp:lastModifiedBy>Stephen Dyer</cp:lastModifiedBy>
  <cp:revision>134</cp:revision>
  <cp:lastPrinted>2018-04-19T22:33:32Z</cp:lastPrinted>
  <dcterms:modified xsi:type="dcterms:W3CDTF">2019-08-30T02:52:01Z</dcterms:modified>
</cp:coreProperties>
</file>