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8" r:id="rId5"/>
    <p:sldId id="261" r:id="rId6"/>
    <p:sldId id="260" r:id="rId7"/>
    <p:sldId id="262" r:id="rId8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4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5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5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4" autoAdjust="0"/>
  </p:normalViewPr>
  <p:slideViewPr>
    <p:cSldViewPr snapToGrid="0">
      <p:cViewPr varScale="1">
        <p:scale>
          <a:sx n="41" d="100"/>
          <a:sy n="41" d="100"/>
        </p:scale>
        <p:origin x="1455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D2E29C-02D0-4531-BE15-4B890B9CA248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BDE921-D34A-4169-9CFF-47086C90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8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7649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728-C861-4691-87B6-08297B83519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1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0D74-3AFA-4B04-BD44-F14127D6A29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2474-2A92-4634-A286-45D9D295376C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Titolo Testo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22860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45720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68580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91440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91522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9F01-32C4-4851-B495-6CF339104906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2362-BAB9-439C-8A83-5DBAA8FF6499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1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A0CF-8151-4DB6-8180-34E01FE6F19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663E-D4C0-44D4-A8CE-0635F4BDE8F4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4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2175-6D6B-4FDA-8815-8ACC717B9577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CE46-DE2C-4CDF-B7FE-B8B857261281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CEC5-4DF4-4FF2-808C-7E786F262C27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>
                <a:lumMod val="5000"/>
                <a:lumOff val="9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69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BCE4-3C81-493D-89BC-091F18F1B6FD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t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eee-ims.org/sites/ieee-ims.org/files/ims_society_handbook_may2018_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ystemscouncil.org/sites/ieeesyscouncil/files/2019-02/IEEE_Systems_Council_Bylaws_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1414">
              <a:spcBef>
                <a:spcPts val="1000"/>
              </a:spcBef>
              <a:defRPr sz="4690"/>
            </a:pPr>
            <a:r>
              <a:rPr lang="en-US" dirty="0" smtClean="0"/>
              <a:t>IMS Update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John L. Schmalzel</a:t>
            </a:r>
            <a:br>
              <a:rPr lang="en-US" dirty="0" smtClean="0"/>
            </a:br>
            <a:r>
              <a:rPr lang="en-US" sz="4000" i="1" dirty="0" smtClean="0"/>
              <a:t>IMS Representative</a:t>
            </a:r>
            <a:endParaRPr sz="4000" dirty="0"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508000" y="669772"/>
            <a:ext cx="7382485" cy="2413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4800" b="1" dirty="0" smtClean="0"/>
          </a:p>
          <a:p>
            <a:r>
              <a:rPr lang="en-US" sz="4800" b="1" dirty="0" smtClean="0"/>
              <a:t>Systems Council</a:t>
            </a:r>
            <a:endParaRPr lang="en-US" sz="4800" b="1" dirty="0"/>
          </a:p>
          <a:p>
            <a:r>
              <a:rPr lang="en-US" sz="4800" b="1" dirty="0" smtClean="0"/>
              <a:t>Fall 2019 </a:t>
            </a:r>
            <a:r>
              <a:rPr lang="en-US" sz="4800" b="1" dirty="0" err="1" smtClean="0"/>
              <a:t>AdCom</a:t>
            </a:r>
            <a:r>
              <a:rPr sz="4800" b="1" dirty="0" smtClean="0"/>
              <a:t> Meetin</a:t>
            </a:r>
            <a:r>
              <a:rPr lang="en-US" sz="4800" b="1" dirty="0" smtClean="0"/>
              <a:t>g </a:t>
            </a:r>
            <a:endParaRPr lang="en-US" sz="4800" b="1" dirty="0"/>
          </a:p>
          <a:p>
            <a:endParaRPr lang="en-US" sz="4800" b="1" dirty="0" smtClean="0"/>
          </a:p>
          <a:p>
            <a:endParaRPr lang="en-US" sz="4800" b="1" dirty="0" smtClean="0"/>
          </a:p>
          <a:p>
            <a:endParaRPr lang="en-US" sz="4800" b="1" dirty="0"/>
          </a:p>
        </p:txBody>
      </p:sp>
      <p:pic>
        <p:nvPicPr>
          <p:cNvPr id="135" name="syscouncil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8000" y="7277421"/>
            <a:ext cx="1409700" cy="125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eee.tif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87673" y="7708900"/>
            <a:ext cx="2006600" cy="6985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sp>
        <p:nvSpPr>
          <p:cNvPr id="3" name="AutoShape 2" descr="Image result for IEEE IM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448" y="7610628"/>
            <a:ext cx="2667036" cy="90748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IMS Representative Duties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957753"/>
            <a:ext cx="11216640" cy="7082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(i) </a:t>
            </a:r>
            <a:r>
              <a:rPr lang="en-US" i="1" dirty="0" smtClean="0"/>
              <a:t>…actively </a:t>
            </a:r>
            <a:r>
              <a:rPr lang="en-US" i="1" dirty="0"/>
              <a:t>foster communication between the Society and the other entity, particularly in areas where the Society and the other entity have intersecting interests.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ii) </a:t>
            </a:r>
            <a:r>
              <a:rPr lang="en-US" i="1" dirty="0" smtClean="0"/>
              <a:t>…strive </a:t>
            </a:r>
            <a:r>
              <a:rPr lang="en-US" i="1" dirty="0"/>
              <a:t>to attend a significant portion of the meetings held by the other entity, and to participate in those activities of that entity which may appear to intersect the interests of the I&amp;M Society. For those meetings which the representative cannot be attended in person, the representative will review meeting minutes when they become available.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iii) </a:t>
            </a:r>
            <a:r>
              <a:rPr lang="en-US" i="1" dirty="0" smtClean="0"/>
              <a:t>…immediately </a:t>
            </a:r>
            <a:r>
              <a:rPr lang="en-US" i="1" dirty="0"/>
              <a:t>prepare and report any item of importance or concern that arises in other-entity meetings, or in the review of their meeting minutes, to the I&amp;M Society President.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iv) </a:t>
            </a:r>
            <a:r>
              <a:rPr lang="en-US" i="1" dirty="0" smtClean="0"/>
              <a:t>…prepare </a:t>
            </a:r>
            <a:r>
              <a:rPr lang="en-US" i="1" dirty="0"/>
              <a:t>a written report and present a verbal report, and forward the report to the Executive Assistant, for the last </a:t>
            </a:r>
            <a:r>
              <a:rPr lang="en-US" i="1" dirty="0" err="1"/>
              <a:t>AdCom</a:t>
            </a:r>
            <a:r>
              <a:rPr lang="en-US" i="1" dirty="0"/>
              <a:t> meeting of the year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Source: IMS Society Handbook (</a:t>
            </a:r>
            <a:r>
              <a:rPr lang="en-US" u="sng" dirty="0">
                <a:hlinkClick r:id="rId2"/>
              </a:rPr>
              <a:t>http://ieee-ims.org/sites/ieee-ims.org/files/ims_society_handbook_may2018_0.pdf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7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Representative </a:t>
            </a:r>
            <a:r>
              <a:rPr lang="en-US" sz="6000" dirty="0" smtClean="0"/>
              <a:t>Duties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957753"/>
            <a:ext cx="11216640" cy="7082389"/>
          </a:xfrm>
        </p:spPr>
        <p:txBody>
          <a:bodyPr>
            <a:normAutofit/>
          </a:bodyPr>
          <a:lstStyle/>
          <a:p>
            <a:r>
              <a:rPr lang="en-US" dirty="0"/>
              <a:t>Article II, Section 4 of the Systems Council </a:t>
            </a:r>
            <a:r>
              <a:rPr lang="en-US" dirty="0" smtClean="0"/>
              <a:t>Bylaws: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It shall be the duty of each representative of a Member Society to participate in matters before the Council Administrative Committee (</a:t>
            </a:r>
            <a:r>
              <a:rPr lang="en-US" i="1" dirty="0" err="1"/>
              <a:t>AdCom</a:t>
            </a:r>
            <a:r>
              <a:rPr lang="en-US" i="1" dirty="0"/>
              <a:t>), and to keep their home Society informed about Council business and activities.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Article V, Section 9 of the Systems Council </a:t>
            </a:r>
            <a:r>
              <a:rPr lang="en-US" dirty="0" smtClean="0"/>
              <a:t>Bylaws: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The Liaison and Transnational Committee shall assist the President in maintaining the Liaison Activities of the Council. This Committee is chaired by the Past President or President-elect in alternating years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IEEE </a:t>
            </a:r>
            <a:r>
              <a:rPr lang="en-US" i="1" dirty="0"/>
              <a:t>Systems Council Bylaws</a:t>
            </a:r>
            <a:r>
              <a:rPr lang="en-US" dirty="0"/>
              <a:t>, Oct 2018, </a:t>
            </a:r>
            <a:r>
              <a:rPr lang="en-US" u="sng" dirty="0">
                <a:hlinkClick r:id="rId2"/>
              </a:rPr>
              <a:t>https://ieeesystemscouncil.org/sites/ieeesyscouncil/files/2019-02/IEEE_Systems_Council_Bylaws_2019.pdf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191045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Representative Reporting </a:t>
            </a:r>
            <a:r>
              <a:rPr lang="en-US" sz="6000" dirty="0" smtClean="0"/>
              <a:t>Areas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066800"/>
            <a:ext cx="11216640" cy="7082389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Provide summaries of on-going activities that are of mutual benefit such as—but not limited to:</a:t>
            </a:r>
          </a:p>
          <a:p>
            <a:pPr lvl="1"/>
            <a:r>
              <a:rPr lang="en-US" sz="2800" dirty="0"/>
              <a:t>Co-sponsored </a:t>
            </a:r>
            <a:r>
              <a:rPr lang="en-US" sz="2800" dirty="0" smtClean="0"/>
              <a:t>conferences</a:t>
            </a:r>
            <a:endParaRPr lang="en-US" sz="2800" dirty="0"/>
          </a:p>
          <a:p>
            <a:pPr lvl="1"/>
            <a:r>
              <a:rPr lang="en-US" sz="2800" dirty="0"/>
              <a:t>Co-sponsored publications</a:t>
            </a:r>
          </a:p>
          <a:p>
            <a:pPr lvl="1"/>
            <a:r>
              <a:rPr lang="en-US" sz="2800" dirty="0"/>
              <a:t>Co-sponsored </a:t>
            </a:r>
            <a:r>
              <a:rPr lang="en-US" sz="2800" dirty="0" smtClean="0"/>
              <a:t>initiatives</a:t>
            </a:r>
          </a:p>
          <a:p>
            <a:pPr lvl="1"/>
            <a:r>
              <a:rPr lang="en-US" sz="2800" dirty="0" smtClean="0"/>
              <a:t>Co-sponsored standards</a:t>
            </a:r>
            <a:endParaRPr lang="en-US" sz="2800" dirty="0"/>
          </a:p>
          <a:p>
            <a:pPr lvl="0"/>
            <a:r>
              <a:rPr lang="en-US" sz="2800" dirty="0"/>
              <a:t>Identification of </a:t>
            </a:r>
            <a:r>
              <a:rPr lang="en-US" sz="2800" dirty="0" err="1" smtClean="0"/>
              <a:t>SysC</a:t>
            </a:r>
            <a:r>
              <a:rPr lang="en-US" sz="2800" dirty="0" smtClean="0"/>
              <a:t> areas of possible interest/relevance </a:t>
            </a:r>
            <a:r>
              <a:rPr lang="en-US" sz="2800" dirty="0"/>
              <a:t>to IMS</a:t>
            </a:r>
          </a:p>
          <a:p>
            <a:pPr lvl="1"/>
            <a:r>
              <a:rPr lang="en-US" sz="2800" dirty="0"/>
              <a:t>Modification/redirection of existing </a:t>
            </a:r>
            <a:r>
              <a:rPr lang="en-US" sz="2800" dirty="0" smtClean="0"/>
              <a:t>activities</a:t>
            </a:r>
            <a:endParaRPr lang="en-US" sz="2800" dirty="0"/>
          </a:p>
          <a:p>
            <a:pPr lvl="1"/>
            <a:r>
              <a:rPr lang="en-US" sz="2800" dirty="0"/>
              <a:t>New initiatives</a:t>
            </a:r>
          </a:p>
          <a:p>
            <a:pPr lvl="0"/>
            <a:r>
              <a:rPr lang="en-US" sz="2800" dirty="0"/>
              <a:t>Identification of IMS areas of possible interest to </a:t>
            </a:r>
            <a:r>
              <a:rPr lang="en-US" sz="2800" dirty="0" err="1"/>
              <a:t>SysC</a:t>
            </a:r>
            <a:endParaRPr lang="en-US" sz="2800" dirty="0"/>
          </a:p>
          <a:p>
            <a:pPr lvl="1"/>
            <a:r>
              <a:rPr lang="en-US" sz="2800" dirty="0" smtClean="0"/>
              <a:t>Modification/redirection of existing activities</a:t>
            </a:r>
            <a:endParaRPr lang="en-US" sz="2800" dirty="0"/>
          </a:p>
          <a:p>
            <a:pPr lvl="1"/>
            <a:r>
              <a:rPr lang="en-US" sz="2800" dirty="0" smtClean="0"/>
              <a:t>New initiatives</a:t>
            </a:r>
            <a:endParaRPr lang="en-US" sz="2800" dirty="0"/>
          </a:p>
          <a:p>
            <a:pPr lvl="0"/>
            <a:r>
              <a:rPr lang="en-US" sz="2800" dirty="0"/>
              <a:t>Proposals for </a:t>
            </a:r>
            <a:r>
              <a:rPr lang="en-US" sz="2800" dirty="0" err="1"/>
              <a:t>SysC</a:t>
            </a:r>
            <a:r>
              <a:rPr lang="en-US" sz="2800" dirty="0"/>
              <a:t> initiatives</a:t>
            </a:r>
          </a:p>
          <a:p>
            <a:pPr lvl="1"/>
            <a:r>
              <a:rPr lang="en-US" sz="2800" dirty="0" smtClean="0"/>
              <a:t>Short- </a:t>
            </a:r>
            <a:r>
              <a:rPr lang="en-US" sz="2800" dirty="0" smtClean="0"/>
              <a:t>and Long-</a:t>
            </a:r>
            <a:r>
              <a:rPr lang="en-US" sz="2800" dirty="0" smtClean="0"/>
              <a:t>term</a:t>
            </a:r>
            <a:endParaRPr lang="en-US" sz="2800" dirty="0"/>
          </a:p>
          <a:p>
            <a:pPr lvl="0"/>
            <a:r>
              <a:rPr lang="en-US" sz="2800" dirty="0"/>
              <a:t>Mutual cooperation </a:t>
            </a:r>
            <a:r>
              <a:rPr lang="en-US" sz="2800" dirty="0" smtClean="0"/>
              <a:t>action</a:t>
            </a:r>
            <a:endParaRPr lang="en-US" sz="2800" dirty="0"/>
          </a:p>
          <a:p>
            <a:pPr lvl="1"/>
            <a:r>
              <a:rPr lang="en-US" dirty="0"/>
              <a:t>Advertise one another’s primary and secondary conferences on each other’s websites</a:t>
            </a:r>
          </a:p>
          <a:p>
            <a:pPr lvl="1"/>
            <a:r>
              <a:rPr lang="en-US" dirty="0"/>
              <a:t>Promote submissions to each other’s Journals/Transactions</a:t>
            </a:r>
          </a:p>
          <a:p>
            <a:pPr lvl="1"/>
            <a:r>
              <a:rPr lang="en-US" dirty="0"/>
              <a:t>Find new opportunities for mutually-beneficial activities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191045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Representative Report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066800"/>
            <a:ext cx="11216640" cy="7082389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Provide summaries of on-going activities that are of mutual benefit such as—but not limited to:</a:t>
            </a:r>
          </a:p>
          <a:p>
            <a:pPr lvl="1"/>
            <a:r>
              <a:rPr lang="en-US" sz="2800" dirty="0"/>
              <a:t>Co-sponsored </a:t>
            </a:r>
            <a:r>
              <a:rPr lang="en-US" sz="2800" dirty="0" smtClean="0"/>
              <a:t>conferences: </a:t>
            </a:r>
            <a:r>
              <a:rPr lang="en-US" sz="2800" dirty="0" smtClean="0">
                <a:solidFill>
                  <a:srgbClr val="00B0F0"/>
                </a:solidFill>
              </a:rPr>
              <a:t>None</a:t>
            </a:r>
            <a:endParaRPr lang="en-US" sz="2800" dirty="0">
              <a:solidFill>
                <a:srgbClr val="00B0F0"/>
              </a:solidFill>
            </a:endParaRPr>
          </a:p>
          <a:p>
            <a:pPr lvl="1"/>
            <a:r>
              <a:rPr lang="en-US" sz="2800" dirty="0"/>
              <a:t>Co-sponsored </a:t>
            </a:r>
            <a:r>
              <a:rPr lang="en-US" sz="2800" dirty="0" smtClean="0"/>
              <a:t>publications: </a:t>
            </a:r>
            <a:r>
              <a:rPr lang="en-US" sz="2800" dirty="0" smtClean="0">
                <a:solidFill>
                  <a:srgbClr val="00B0F0"/>
                </a:solidFill>
              </a:rPr>
              <a:t>ISJ, TCC, TBD, J-MASS</a:t>
            </a:r>
            <a:endParaRPr lang="en-US" sz="2800" dirty="0">
              <a:solidFill>
                <a:srgbClr val="00B0F0"/>
              </a:solidFill>
            </a:endParaRPr>
          </a:p>
          <a:p>
            <a:pPr lvl="1"/>
            <a:r>
              <a:rPr lang="en-US" sz="2800" dirty="0"/>
              <a:t>Co-sponsored </a:t>
            </a:r>
            <a:r>
              <a:rPr lang="en-US" sz="2800" dirty="0" smtClean="0"/>
              <a:t>initiatives:  </a:t>
            </a:r>
          </a:p>
          <a:p>
            <a:pPr lvl="1"/>
            <a:r>
              <a:rPr lang="en-US" sz="2800" dirty="0" smtClean="0"/>
              <a:t>Co-sponsored standards: </a:t>
            </a:r>
            <a:r>
              <a:rPr lang="en-US" sz="2800" dirty="0">
                <a:solidFill>
                  <a:srgbClr val="00B0F0"/>
                </a:solidFill>
              </a:rPr>
              <a:t>IECON’19 P1451 Plug-Fest (Note: Follow-up to IECON’18 Plug-Fest</a:t>
            </a:r>
            <a:r>
              <a:rPr lang="en-US" sz="2800" dirty="0" smtClean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/>
            <a:r>
              <a:rPr lang="en-US" sz="2800" dirty="0"/>
              <a:t>Identification of </a:t>
            </a:r>
            <a:r>
              <a:rPr lang="en-US" sz="2800" dirty="0" err="1" smtClean="0"/>
              <a:t>SysC</a:t>
            </a:r>
            <a:r>
              <a:rPr lang="en-US" sz="2800" dirty="0" smtClean="0"/>
              <a:t> areas of possible interest/relevance </a:t>
            </a:r>
            <a:r>
              <a:rPr lang="en-US" sz="2800" dirty="0"/>
              <a:t>to IMS</a:t>
            </a:r>
          </a:p>
          <a:p>
            <a:pPr lvl="1"/>
            <a:r>
              <a:rPr lang="en-US" sz="2800" dirty="0"/>
              <a:t>Modification/redirection of existing </a:t>
            </a:r>
            <a:r>
              <a:rPr lang="en-US" sz="2800" dirty="0" smtClean="0"/>
              <a:t>activities:</a:t>
            </a:r>
            <a:endParaRPr lang="en-US" sz="2800" dirty="0"/>
          </a:p>
          <a:p>
            <a:pPr lvl="1"/>
            <a:r>
              <a:rPr lang="en-US" sz="2800" dirty="0"/>
              <a:t>New </a:t>
            </a:r>
            <a:r>
              <a:rPr lang="en-US" sz="2800" dirty="0" smtClean="0"/>
              <a:t>initiatives:</a:t>
            </a:r>
            <a:endParaRPr lang="en-US" sz="2800" dirty="0"/>
          </a:p>
          <a:p>
            <a:pPr lvl="0"/>
            <a:r>
              <a:rPr lang="en-US" sz="2800" dirty="0"/>
              <a:t>Identification of IMS areas of possible interest to </a:t>
            </a:r>
            <a:r>
              <a:rPr lang="en-US" sz="2800" dirty="0" err="1"/>
              <a:t>SysC</a:t>
            </a:r>
            <a:endParaRPr lang="en-US" sz="2800" dirty="0"/>
          </a:p>
          <a:p>
            <a:pPr lvl="1"/>
            <a:r>
              <a:rPr lang="en-US" sz="2800" dirty="0" smtClean="0"/>
              <a:t>Modification/redirection of existing activities:</a:t>
            </a:r>
            <a:endParaRPr lang="en-US" sz="2800" dirty="0"/>
          </a:p>
          <a:p>
            <a:pPr lvl="1"/>
            <a:r>
              <a:rPr lang="en-US" sz="2800" dirty="0" smtClean="0"/>
              <a:t>New initiatives:</a:t>
            </a:r>
            <a:endParaRPr lang="en-US" sz="2800" dirty="0"/>
          </a:p>
          <a:p>
            <a:pPr lvl="0"/>
            <a:r>
              <a:rPr lang="en-US" sz="2800" dirty="0"/>
              <a:t>Proposals for </a:t>
            </a:r>
            <a:r>
              <a:rPr lang="en-US" sz="2800" dirty="0" err="1"/>
              <a:t>SysC</a:t>
            </a:r>
            <a:r>
              <a:rPr lang="en-US" sz="2800" dirty="0"/>
              <a:t> initiatives</a:t>
            </a:r>
          </a:p>
          <a:p>
            <a:pPr lvl="1"/>
            <a:r>
              <a:rPr lang="en-US" sz="2800" dirty="0" smtClean="0"/>
              <a:t>Short- </a:t>
            </a:r>
            <a:r>
              <a:rPr lang="en-US" sz="2800" dirty="0" smtClean="0"/>
              <a:t>and Long-</a:t>
            </a:r>
            <a:r>
              <a:rPr lang="en-US" sz="2800" dirty="0" smtClean="0"/>
              <a:t>term:</a:t>
            </a:r>
            <a:endParaRPr lang="en-US" sz="2800" dirty="0"/>
          </a:p>
          <a:p>
            <a:pPr lvl="0"/>
            <a:r>
              <a:rPr lang="en-US" sz="2800" dirty="0"/>
              <a:t>Mutual cooperation </a:t>
            </a:r>
            <a:r>
              <a:rPr lang="en-US" sz="2800" dirty="0" smtClean="0"/>
              <a:t>action</a:t>
            </a:r>
            <a:endParaRPr lang="en-US" sz="2800" dirty="0"/>
          </a:p>
          <a:p>
            <a:pPr lvl="1"/>
            <a:r>
              <a:rPr lang="en-US" sz="2800" dirty="0" smtClean="0"/>
              <a:t>Advertise one another’s primary </a:t>
            </a:r>
            <a:r>
              <a:rPr lang="en-US" sz="2800" dirty="0"/>
              <a:t>and secondary conferences on each other’s </a:t>
            </a:r>
            <a:r>
              <a:rPr lang="en-US" sz="2800" dirty="0" smtClean="0"/>
              <a:t>websites, etc.: </a:t>
            </a:r>
            <a:r>
              <a:rPr lang="en-US" sz="2800" dirty="0" smtClean="0">
                <a:solidFill>
                  <a:srgbClr val="00B0F0"/>
                </a:solidFill>
              </a:rPr>
              <a:t>Actively promoting conferences and publications</a:t>
            </a:r>
            <a:endParaRPr lang="en-US" sz="2800" dirty="0">
              <a:solidFill>
                <a:srgbClr val="00B0F0"/>
              </a:solidFill>
            </a:endParaRPr>
          </a:p>
          <a:p>
            <a:pPr lvl="1"/>
            <a:r>
              <a:rPr lang="en-US" sz="2800" dirty="0"/>
              <a:t>Promote submissions to each other’s </a:t>
            </a:r>
            <a:r>
              <a:rPr lang="en-US" sz="2800" dirty="0" smtClean="0"/>
              <a:t>Journals/Transactions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IMS </a:t>
            </a:r>
            <a:r>
              <a:rPr lang="en-US" sz="6000" dirty="0" smtClean="0"/>
              <a:t>Updates—New Initiatives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957753"/>
            <a:ext cx="11216640" cy="7082389"/>
          </a:xfrm>
        </p:spPr>
        <p:txBody>
          <a:bodyPr>
            <a:normAutofit/>
          </a:bodyPr>
          <a:lstStyle/>
          <a:p>
            <a:r>
              <a:rPr lang="en-US" sz="3900" dirty="0" smtClean="0"/>
              <a:t>IEEE Brain: </a:t>
            </a:r>
          </a:p>
          <a:p>
            <a:r>
              <a:rPr lang="en-US" sz="3900" dirty="0" smtClean="0"/>
              <a:t>IEEE Digital Senses:</a:t>
            </a:r>
          </a:p>
          <a:p>
            <a:r>
              <a:rPr lang="en-US" sz="3900" dirty="0" smtClean="0"/>
              <a:t>IEEE Symbiotic Autonomous Systems:</a:t>
            </a:r>
          </a:p>
          <a:p>
            <a:endParaRPr lang="en-US" sz="317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0750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Reporting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957753"/>
            <a:ext cx="11216640" cy="7082389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Attend </a:t>
            </a:r>
            <a:r>
              <a:rPr lang="en-US" sz="3200" dirty="0"/>
              <a:t>and </a:t>
            </a:r>
            <a:r>
              <a:rPr lang="en-US" sz="3200" dirty="0" smtClean="0"/>
              <a:t>report </a:t>
            </a:r>
            <a:r>
              <a:rPr lang="en-US" sz="3200" dirty="0"/>
              <a:t>to the </a:t>
            </a:r>
            <a:r>
              <a:rPr lang="en-US" sz="3200" dirty="0" err="1"/>
              <a:t>SysC</a:t>
            </a:r>
            <a:r>
              <a:rPr lang="en-US" sz="3200" dirty="0"/>
              <a:t> </a:t>
            </a:r>
            <a:r>
              <a:rPr lang="en-US" sz="3200" dirty="0" err="1" smtClean="0"/>
              <a:t>AdCom</a:t>
            </a:r>
            <a:endParaRPr lang="en-US" sz="3200" dirty="0"/>
          </a:p>
          <a:p>
            <a:pPr lvl="0"/>
            <a:r>
              <a:rPr lang="en-US" sz="3200" dirty="0" smtClean="0"/>
              <a:t>Provide </a:t>
            </a:r>
            <a:r>
              <a:rPr lang="en-US" sz="3200" dirty="0"/>
              <a:t>a written report to the</a:t>
            </a:r>
          </a:p>
          <a:p>
            <a:pPr lvl="1"/>
            <a:r>
              <a:rPr lang="en-US" sz="2800" dirty="0"/>
              <a:t>Chair of the </a:t>
            </a:r>
            <a:r>
              <a:rPr lang="en-US" sz="2800" dirty="0" err="1"/>
              <a:t>SysC</a:t>
            </a:r>
            <a:r>
              <a:rPr lang="en-US" sz="2800" dirty="0"/>
              <a:t> Liaison and Transnational </a:t>
            </a:r>
            <a:r>
              <a:rPr lang="en-US" sz="2800" dirty="0" smtClean="0"/>
              <a:t>Committee</a:t>
            </a:r>
          </a:p>
          <a:p>
            <a:pPr lvl="1"/>
            <a:r>
              <a:rPr lang="en-US" sz="2800" dirty="0" smtClean="0"/>
              <a:t>Executive </a:t>
            </a:r>
            <a:r>
              <a:rPr lang="en-US" sz="2800" dirty="0"/>
              <a:t>Vice President of IMS</a:t>
            </a:r>
          </a:p>
          <a:p>
            <a:pPr lvl="1"/>
            <a:r>
              <a:rPr lang="en-US" sz="2800" dirty="0"/>
              <a:t>Executive Assistant of IMS</a:t>
            </a:r>
          </a:p>
          <a:p>
            <a:pPr lvl="0"/>
            <a:r>
              <a:rPr lang="en-US" sz="3200" dirty="0"/>
              <a:t>Provides verbal report to IMS </a:t>
            </a:r>
            <a:r>
              <a:rPr lang="en-US" sz="3200" dirty="0" err="1"/>
              <a:t>AdCom</a:t>
            </a:r>
            <a:endParaRPr lang="en-US" sz="3200" dirty="0"/>
          </a:p>
          <a:p>
            <a:endParaRPr lang="en-US" sz="317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1B98-B66C-4220-B96B-9F373B48556B}" type="datetime5">
              <a:rPr lang="en-US" smtClean="0"/>
              <a:t>30-Aug-19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35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6139</TotalTime>
  <Words>505</Words>
  <Application>Microsoft Office PowerPoint</Application>
  <PresentationFormat>Custom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Palatino</vt:lpstr>
      <vt:lpstr>Office Theme</vt:lpstr>
      <vt:lpstr>IMS Update  John L. Schmalzel IMS Representative</vt:lpstr>
      <vt:lpstr>IMS Representative Duties</vt:lpstr>
      <vt:lpstr>Representative Duties</vt:lpstr>
      <vt:lpstr>Representative Reporting Areas</vt:lpstr>
      <vt:lpstr>Representative Report</vt:lpstr>
      <vt:lpstr>IMS Updates—New Initiatives</vt:lpstr>
      <vt:lpstr>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 Publication Report  Steve Dyer</dc:title>
  <dc:creator>JackDyer</dc:creator>
  <cp:lastModifiedBy>Schmalzel, John L.</cp:lastModifiedBy>
  <cp:revision>153</cp:revision>
  <cp:lastPrinted>2018-04-19T22:33:32Z</cp:lastPrinted>
  <dcterms:modified xsi:type="dcterms:W3CDTF">2019-08-30T18:33:12Z</dcterms:modified>
</cp:coreProperties>
</file>