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7" r:id="rId4"/>
    <p:sldId id="266" r:id="rId5"/>
    <p:sldId id="275" r:id="rId6"/>
    <p:sldId id="269" r:id="rId7"/>
    <p:sldId id="274" r:id="rId8"/>
    <p:sldId id="271"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arzyna Pucilowska" initials="K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07" autoAdjust="0"/>
    <p:restoredTop sz="94660"/>
  </p:normalViewPr>
  <p:slideViewPr>
    <p:cSldViewPr snapToGrid="0">
      <p:cViewPr varScale="1">
        <p:scale>
          <a:sx n="74" d="100"/>
          <a:sy n="74" d="100"/>
        </p:scale>
        <p:origin x="52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nk.springer.com/chapter/10.1007/1-4020-4056-3_11" TargetMode="External"/><Relationship Id="rId2" Type="http://schemas.openxmlformats.org/officeDocument/2006/relationships/hyperlink" Target="https://www.sciencenew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3114" y="2514600"/>
            <a:ext cx="9991499" cy="1110343"/>
          </a:xfrm>
        </p:spPr>
        <p:txBody>
          <a:bodyPr>
            <a:noAutofit/>
          </a:bodyPr>
          <a:lstStyle/>
          <a:p>
            <a:r>
              <a:rPr lang="en-US" sz="4400" b="1" dirty="0" smtClean="0">
                <a:latin typeface="Garamond" panose="02020404030301010803" pitchFamily="18" charset="0"/>
              </a:rPr>
              <a:t>         </a:t>
            </a:r>
            <a:r>
              <a:rPr lang="en-US" sz="4800" b="1" dirty="0" smtClean="0">
                <a:latin typeface="Garamond" panose="02020404030301010803" pitchFamily="18" charset="0"/>
              </a:rPr>
              <a:t>IEEE </a:t>
            </a:r>
            <a:r>
              <a:rPr lang="en-US" sz="4800" b="1" dirty="0">
                <a:latin typeface="Garamond" panose="02020404030301010803" pitchFamily="18" charset="0"/>
              </a:rPr>
              <a:t>SC VP of Finances </a:t>
            </a:r>
            <a:r>
              <a:rPr lang="en-US" sz="4800" b="1" dirty="0" smtClean="0">
                <a:latin typeface="Garamond" panose="02020404030301010803" pitchFamily="18" charset="0"/>
              </a:rPr>
              <a:t/>
            </a:r>
            <a:br>
              <a:rPr lang="en-US" sz="4800" b="1" dirty="0" smtClean="0">
                <a:latin typeface="Garamond" panose="02020404030301010803" pitchFamily="18" charset="0"/>
              </a:rPr>
            </a:br>
            <a:r>
              <a:rPr lang="en-US" sz="4800" b="1" dirty="0">
                <a:latin typeface="Garamond" panose="02020404030301010803" pitchFamily="18" charset="0"/>
              </a:rPr>
              <a:t>	</a:t>
            </a:r>
            <a:r>
              <a:rPr lang="en-US" sz="4800" b="1" dirty="0" smtClean="0">
                <a:latin typeface="Garamond" panose="02020404030301010803" pitchFamily="18" charset="0"/>
              </a:rPr>
              <a:t>				  AdCom Report</a:t>
            </a:r>
            <a:r>
              <a:rPr lang="en-US" sz="4400" b="1" dirty="0" smtClean="0">
                <a:latin typeface="Garamond" panose="02020404030301010803" pitchFamily="18" charset="0"/>
              </a:rPr>
              <a:t/>
            </a:r>
            <a:br>
              <a:rPr lang="en-US" sz="4400" b="1" dirty="0" smtClean="0">
                <a:latin typeface="Garamond" panose="02020404030301010803" pitchFamily="18" charset="0"/>
              </a:rPr>
            </a:br>
            <a:r>
              <a:rPr lang="en-US" sz="4400" b="1" dirty="0" smtClean="0">
                <a:latin typeface="Garamond" panose="02020404030301010803" pitchFamily="18" charset="0"/>
              </a:rPr>
              <a:t>   </a:t>
            </a:r>
            <a:endParaRPr lang="en-US" sz="4400" b="1" dirty="0">
              <a:latin typeface="Garamond" panose="02020404030301010803" pitchFamily="18" charset="0"/>
            </a:endParaRPr>
          </a:p>
        </p:txBody>
      </p:sp>
      <p:sp>
        <p:nvSpPr>
          <p:cNvPr id="3" name="Subtitle 2"/>
          <p:cNvSpPr>
            <a:spLocks noGrp="1"/>
          </p:cNvSpPr>
          <p:nvPr>
            <p:ph type="subTitle" idx="1"/>
          </p:nvPr>
        </p:nvSpPr>
        <p:spPr>
          <a:xfrm>
            <a:off x="1513114" y="3161489"/>
            <a:ext cx="9208452" cy="2079233"/>
          </a:xfrm>
        </p:spPr>
        <p:txBody>
          <a:bodyPr>
            <a:normAutofit/>
          </a:bodyPr>
          <a:lstStyle/>
          <a:p>
            <a:pPr algn="ctr"/>
            <a:r>
              <a:rPr lang="en-US" sz="3900" b="1" dirty="0" smtClean="0">
                <a:solidFill>
                  <a:schemeClr val="tx1"/>
                </a:solidFill>
                <a:latin typeface="Garamond" panose="02020404030301010803" pitchFamily="18" charset="0"/>
              </a:rPr>
              <a:t>  </a:t>
            </a:r>
            <a:r>
              <a:rPr lang="en-US" sz="3200" b="1" dirty="0" smtClean="0">
                <a:solidFill>
                  <a:schemeClr val="tx1"/>
                </a:solidFill>
                <a:latin typeface="Garamond" panose="02020404030301010803" pitchFamily="18" charset="0"/>
              </a:rPr>
              <a:t>Stephen M. Holt</a:t>
            </a:r>
          </a:p>
          <a:p>
            <a:pPr algn="ctr"/>
            <a:r>
              <a:rPr lang="en-US" sz="3200" b="1" dirty="0" smtClean="0">
                <a:solidFill>
                  <a:schemeClr val="tx1"/>
                </a:solidFill>
                <a:latin typeface="Garamond" panose="02020404030301010803" pitchFamily="18" charset="0"/>
              </a:rPr>
              <a:t>  Washington, DC, USA</a:t>
            </a:r>
            <a:endParaRPr lang="en-US" sz="3200" b="1" dirty="0">
              <a:solidFill>
                <a:schemeClr val="tx1"/>
              </a:solidFill>
              <a:latin typeface="Garamond" panose="02020404030301010803" pitchFamily="18" charset="0"/>
            </a:endParaRPr>
          </a:p>
          <a:p>
            <a:pPr algn="ctr"/>
            <a:r>
              <a:rPr lang="en-US" sz="3200" b="1" dirty="0">
                <a:solidFill>
                  <a:schemeClr val="tx1"/>
                </a:solidFill>
                <a:latin typeface="Garamond" panose="02020404030301010803" pitchFamily="18" charset="0"/>
              </a:rPr>
              <a:t> </a:t>
            </a:r>
            <a:r>
              <a:rPr lang="en-US" sz="3200" b="1" dirty="0" smtClean="0">
                <a:solidFill>
                  <a:schemeClr val="tx1"/>
                </a:solidFill>
                <a:latin typeface="Garamond" panose="02020404030301010803" pitchFamily="18" charset="0"/>
              </a:rPr>
              <a:t> 30 August, 2019  </a:t>
            </a:r>
            <a:endParaRPr lang="en-US" sz="3200" b="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324538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r>
              <a:rPr lang="en-US" dirty="0" smtClean="0"/>
              <a:t> </a:t>
            </a:r>
            <a:endParaRPr lang="en-US" dirty="0"/>
          </a:p>
        </p:txBody>
      </p:sp>
      <p:sp>
        <p:nvSpPr>
          <p:cNvPr id="3" name="Content Placeholder 2"/>
          <p:cNvSpPr>
            <a:spLocks noGrp="1"/>
          </p:cNvSpPr>
          <p:nvPr>
            <p:ph idx="1"/>
          </p:nvPr>
        </p:nvSpPr>
        <p:spPr>
          <a:xfrm>
            <a:off x="2589212" y="1742535"/>
            <a:ext cx="8915400" cy="4451231"/>
          </a:xfrm>
        </p:spPr>
        <p:txBody>
          <a:bodyPr>
            <a:normAutofit lnSpcReduction="10000"/>
          </a:bodyPr>
          <a:lstStyle/>
          <a:p>
            <a:r>
              <a:rPr lang="en-US" sz="1600" dirty="0"/>
              <a:t>Systems Engineering for Astronomical </a:t>
            </a:r>
            <a:r>
              <a:rPr lang="en-US" sz="1600" dirty="0" smtClean="0"/>
              <a:t>Telescopes, SPIE Press, 5 </a:t>
            </a:r>
            <a:r>
              <a:rPr lang="en-US" sz="1600" dirty="0"/>
              <a:t>April </a:t>
            </a:r>
            <a:r>
              <a:rPr lang="en-US" sz="1600" dirty="0" smtClean="0"/>
              <a:t>2018, 4</a:t>
            </a:r>
            <a:r>
              <a:rPr lang="en-US" sz="1600" dirty="0"/>
              <a:t/>
            </a:r>
            <a:br>
              <a:rPr lang="en-US" sz="1600" dirty="0"/>
            </a:br>
            <a:r>
              <a:rPr lang="en-US" sz="1600" dirty="0"/>
              <a:t>ISBN: </a:t>
            </a:r>
            <a:r>
              <a:rPr lang="en-US" sz="1600" dirty="0" smtClean="0"/>
              <a:t>9781510616547 (and Tutorial Presentation) – </a:t>
            </a:r>
            <a:r>
              <a:rPr lang="en-US" sz="1600" b="1" dirty="0" smtClean="0"/>
              <a:t>Note</a:t>
            </a:r>
            <a:r>
              <a:rPr lang="en-US" sz="1600" dirty="0" smtClean="0"/>
              <a:t>: Source of A-Train “SOS” slide.</a:t>
            </a:r>
          </a:p>
          <a:p>
            <a:r>
              <a:rPr lang="en-US" sz="1600" dirty="0" smtClean="0"/>
              <a:t>Planets</a:t>
            </a:r>
            <a:r>
              <a:rPr lang="en-US" sz="1600" dirty="0"/>
              <a:t>, Stars and Stellar </a:t>
            </a:r>
            <a:r>
              <a:rPr lang="en-US" sz="1600" dirty="0" smtClean="0"/>
              <a:t>Systems, Vol 1, Telescopes </a:t>
            </a:r>
            <a:r>
              <a:rPr lang="en-US" sz="1600" dirty="0"/>
              <a:t>and </a:t>
            </a:r>
            <a:r>
              <a:rPr lang="en-US" sz="1600" dirty="0" smtClean="0"/>
              <a:t>Instrumentation, </a:t>
            </a:r>
            <a:r>
              <a:rPr lang="en-US" sz="1600" dirty="0"/>
              <a:t>Springer </a:t>
            </a:r>
            <a:r>
              <a:rPr lang="en-US" sz="1600" dirty="0" smtClean="0"/>
              <a:t>Science and Business </a:t>
            </a:r>
            <a:r>
              <a:rPr lang="en-US" sz="1600" dirty="0"/>
              <a:t>Media Dordrecht </a:t>
            </a:r>
            <a:r>
              <a:rPr lang="en-US" sz="1600" dirty="0" smtClean="0"/>
              <a:t>2013, ISBN 978-94-007-5620-5, Chapter 9, Space Telescopes in the Ultraviolet</a:t>
            </a:r>
            <a:r>
              <a:rPr lang="en-US" sz="1600" dirty="0"/>
              <a:t>, Optical, </a:t>
            </a:r>
            <a:r>
              <a:rPr lang="en-US" sz="1600" dirty="0" smtClean="0"/>
              <a:t>and Infrared </a:t>
            </a:r>
            <a:r>
              <a:rPr lang="en-US" sz="1600" dirty="0"/>
              <a:t>(UV/O/IR</a:t>
            </a:r>
            <a:r>
              <a:rPr lang="en-US" sz="1600" dirty="0" smtClean="0"/>
              <a:t>), Mario Livio et al (</a:t>
            </a:r>
            <a:r>
              <a:rPr lang="it-IT" sz="1600" dirty="0" smtClean="0"/>
              <a:t>Space </a:t>
            </a:r>
            <a:r>
              <a:rPr lang="it-IT" sz="1600" dirty="0"/>
              <a:t>Telescope Science Institute, Baltimore</a:t>
            </a:r>
            <a:r>
              <a:rPr lang="it-IT" sz="1600" dirty="0" smtClean="0"/>
              <a:t>, MD</a:t>
            </a:r>
            <a:r>
              <a:rPr lang="it-IT" sz="1600" dirty="0"/>
              <a:t>, </a:t>
            </a:r>
            <a:r>
              <a:rPr lang="it-IT" sz="1600" dirty="0" smtClean="0"/>
              <a:t>USA) – See figures 9-19 and 9-20. Also, R. Giacconi’s analysis of «Science Systems Engineering» here.</a:t>
            </a:r>
          </a:p>
          <a:p>
            <a:r>
              <a:rPr lang="en-US" sz="1600" dirty="0">
                <a:solidFill>
                  <a:schemeClr val="tx1"/>
                </a:solidFill>
              </a:rPr>
              <a:t>Secrets of the Hoary Deep: A Personal History of Modern Astronomy, Riccardo Giacconi, John Hopkins University Press, 2008, ISBN-13: </a:t>
            </a:r>
            <a:r>
              <a:rPr lang="en-US" sz="1600" dirty="0" smtClean="0">
                <a:solidFill>
                  <a:schemeClr val="tx1"/>
                </a:solidFill>
              </a:rPr>
              <a:t>978-0801888090.</a:t>
            </a:r>
          </a:p>
          <a:p>
            <a:r>
              <a:rPr lang="en-US" sz="1600" dirty="0"/>
              <a:t>Apai, D., Lagerstrom, J. P., Reid, I. N., et al. 2010, PASP, 122, 808</a:t>
            </a:r>
            <a:r>
              <a:rPr lang="en-US" sz="1600" dirty="0" smtClean="0"/>
              <a:t>.</a:t>
            </a:r>
            <a:endParaRPr lang="en-US" sz="1600" dirty="0" smtClean="0">
              <a:solidFill>
                <a:schemeClr val="tx1"/>
              </a:solidFill>
            </a:endParaRPr>
          </a:p>
          <a:p>
            <a:r>
              <a:rPr lang="en-US" sz="1600" dirty="0"/>
              <a:t>Christian</a:t>
            </a:r>
            <a:r>
              <a:rPr lang="en-US" sz="1600" dirty="0"/>
              <a:t>, C. </a:t>
            </a:r>
            <a:r>
              <a:rPr lang="en-US" sz="1600" dirty="0"/>
              <a:t>A</a:t>
            </a:r>
            <a:r>
              <a:rPr lang="en-US" sz="1600" dirty="0" smtClean="0"/>
              <a:t>. (STScI), </a:t>
            </a:r>
            <a:r>
              <a:rPr lang="en-US" sz="1600" dirty="0"/>
              <a:t>&amp; Davidson, G. </a:t>
            </a:r>
            <a:r>
              <a:rPr lang="en-US" sz="1600" dirty="0" smtClean="0"/>
              <a:t>(Northrop Grumman), 2006</a:t>
            </a:r>
            <a:r>
              <a:rPr lang="en-US" sz="1600" dirty="0"/>
              <a:t>, in ASSL, 335, Organizations and Strategies in Astronomy, Vol. </a:t>
            </a:r>
            <a:r>
              <a:rPr lang="en-US" sz="1600" dirty="0"/>
              <a:t>6, ed. A. </a:t>
            </a:r>
            <a:r>
              <a:rPr lang="en-US" sz="1600" dirty="0"/>
              <a:t>Heck (New York: Springer), </a:t>
            </a:r>
            <a:r>
              <a:rPr lang="en-US" sz="1600" dirty="0" smtClean="0"/>
              <a:t>pg. 145, </a:t>
            </a:r>
            <a:r>
              <a:rPr lang="en-US" dirty="0"/>
              <a:t>ISBN-13: 978-1402040559</a:t>
            </a:r>
            <a:r>
              <a:rPr lang="en-US" sz="1600" dirty="0" smtClean="0"/>
              <a:t> </a:t>
            </a:r>
            <a:r>
              <a:rPr lang="en-US" sz="1600" dirty="0"/>
              <a:t>– </a:t>
            </a:r>
            <a:r>
              <a:rPr lang="en-US" sz="1600" b="1" dirty="0"/>
              <a:t>Note</a:t>
            </a:r>
            <a:r>
              <a:rPr lang="en-US" sz="1600" dirty="0"/>
              <a:t>: Number of stories </a:t>
            </a:r>
            <a:r>
              <a:rPr lang="en-US" sz="1600" dirty="0"/>
              <a:t>in Science News </a:t>
            </a:r>
            <a:r>
              <a:rPr lang="en-US" sz="1600" dirty="0" smtClean="0"/>
              <a:t>magazine  (</a:t>
            </a:r>
            <a:r>
              <a:rPr lang="en-US" sz="1600" dirty="0" smtClean="0">
                <a:hlinkClick r:id="rId2"/>
              </a:rPr>
              <a:t>https</a:t>
            </a:r>
            <a:r>
              <a:rPr lang="en-US" sz="1600" dirty="0">
                <a:hlinkClick r:id="rId2"/>
              </a:rPr>
              <a:t>://www.sciencenews.org</a:t>
            </a:r>
            <a:r>
              <a:rPr lang="en-US" sz="1600" dirty="0" smtClean="0">
                <a:hlinkClick r:id="rId2"/>
              </a:rPr>
              <a:t>/</a:t>
            </a:r>
            <a:r>
              <a:rPr lang="en-US" sz="1600" dirty="0" smtClean="0"/>
              <a:t>) that </a:t>
            </a:r>
            <a:r>
              <a:rPr lang="en-US" sz="1600" dirty="0"/>
              <a:t>feature a significant discovery by a </a:t>
            </a:r>
            <a:r>
              <a:rPr lang="en-US" sz="1600" dirty="0"/>
              <a:t>given </a:t>
            </a:r>
            <a:r>
              <a:rPr lang="en-US" sz="1600" dirty="0" smtClean="0"/>
              <a:t>mission. Note: </a:t>
            </a:r>
            <a:r>
              <a:rPr lang="en-US" dirty="0"/>
              <a:t>ISBN-13: </a:t>
            </a:r>
            <a:r>
              <a:rPr lang="en-US" dirty="0" smtClean="0"/>
              <a:t>978-1402040559. </a:t>
            </a:r>
            <a:r>
              <a:rPr lang="en-US" b="1" dirty="0" smtClean="0"/>
              <a:t>Note</a:t>
            </a:r>
            <a:r>
              <a:rPr lang="en-US" dirty="0" smtClean="0"/>
              <a:t>: Full paper at: </a:t>
            </a:r>
            <a:r>
              <a:rPr lang="en-US" sz="1600" dirty="0">
                <a:hlinkClick r:id="rId3"/>
              </a:rPr>
              <a:t>https://</a:t>
            </a:r>
            <a:r>
              <a:rPr lang="en-US" sz="1600" dirty="0" smtClean="0">
                <a:hlinkClick r:id="rId3"/>
              </a:rPr>
              <a:t>link.springer.com/chapter/10.1007/1-4020-4056-3_11</a:t>
            </a:r>
            <a:endParaRPr lang="en-US" sz="1600" dirty="0"/>
          </a:p>
        </p:txBody>
      </p:sp>
    </p:spTree>
    <p:extLst>
      <p:ext uri="{BB962C8B-B14F-4D97-AF65-F5344CB8AC3E}">
        <p14:creationId xmlns:p14="http://schemas.microsoft.com/office/powerpoint/2010/main" val="295220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5" y="561358"/>
            <a:ext cx="9360127" cy="1280890"/>
          </a:xfrm>
        </p:spPr>
        <p:txBody>
          <a:bodyPr>
            <a:normAutofit fontScale="90000"/>
          </a:bodyPr>
          <a:lstStyle/>
          <a:p>
            <a:r>
              <a:rPr lang="en-US" sz="4400" b="1" dirty="0" smtClean="0">
                <a:solidFill>
                  <a:schemeClr val="tx1"/>
                </a:solidFill>
                <a:latin typeface="Garamond" panose="02020404030301010803" pitchFamily="18" charset="0"/>
              </a:rPr>
              <a:t>Budgetary Actions Accomplished in 2019</a:t>
            </a:r>
            <a:endParaRPr lang="en-US" sz="4400" b="1"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589212" y="1470212"/>
            <a:ext cx="8915400" cy="4766686"/>
          </a:xfrm>
        </p:spPr>
        <p:txBody>
          <a:bodyPr>
            <a:normAutofit/>
          </a:bodyPr>
          <a:lstStyle/>
          <a:p>
            <a:pPr marL="457200" lvl="1" indent="0" fontAlgn="t">
              <a:buNone/>
            </a:pPr>
            <a:endParaRPr lang="en-US" sz="2200" dirty="0"/>
          </a:p>
          <a:p>
            <a:pPr fontAlgn="t"/>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850851829"/>
              </p:ext>
            </p:extLst>
          </p:nvPr>
        </p:nvGraphicFramePr>
        <p:xfrm>
          <a:off x="1472665" y="1309036"/>
          <a:ext cx="10183528" cy="5314750"/>
        </p:xfrm>
        <a:graphic>
          <a:graphicData uri="http://schemas.openxmlformats.org/drawingml/2006/table">
            <a:tbl>
              <a:tblPr firstRow="1" bandRow="1">
                <a:tableStyleId>{93296810-A885-4BE3-A3E7-6D5BEEA58F35}</a:tableStyleId>
              </a:tblPr>
              <a:tblGrid>
                <a:gridCol w="3041583">
                  <a:extLst>
                    <a:ext uri="{9D8B030D-6E8A-4147-A177-3AD203B41FA5}">
                      <a16:colId xmlns:a16="http://schemas.microsoft.com/office/drawing/2014/main" val="20000"/>
                    </a:ext>
                  </a:extLst>
                </a:gridCol>
                <a:gridCol w="1376413">
                  <a:extLst>
                    <a:ext uri="{9D8B030D-6E8A-4147-A177-3AD203B41FA5}">
                      <a16:colId xmlns:a16="http://schemas.microsoft.com/office/drawing/2014/main" val="20001"/>
                    </a:ext>
                  </a:extLst>
                </a:gridCol>
                <a:gridCol w="4312118">
                  <a:extLst>
                    <a:ext uri="{9D8B030D-6E8A-4147-A177-3AD203B41FA5}">
                      <a16:colId xmlns:a16="http://schemas.microsoft.com/office/drawing/2014/main" val="1251860371"/>
                    </a:ext>
                  </a:extLst>
                </a:gridCol>
                <a:gridCol w="1453414">
                  <a:extLst>
                    <a:ext uri="{9D8B030D-6E8A-4147-A177-3AD203B41FA5}">
                      <a16:colId xmlns:a16="http://schemas.microsoft.com/office/drawing/2014/main" val="20002"/>
                    </a:ext>
                  </a:extLst>
                </a:gridCol>
              </a:tblGrid>
              <a:tr h="541623">
                <a:tc>
                  <a:txBody>
                    <a:bodyPr/>
                    <a:lstStyle/>
                    <a:p>
                      <a:pPr algn="ctr"/>
                      <a:r>
                        <a:rPr lang="en-US" dirty="0" smtClean="0"/>
                        <a:t>IEEE Action Requested</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Date Due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Action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Status</a:t>
                      </a:r>
                    </a:p>
                  </a:txBody>
                  <a:tcPr/>
                </a:tc>
                <a:extLst>
                  <a:ext uri="{0D108BD9-81ED-4DB2-BD59-A6C34878D82A}">
                    <a16:rowId xmlns:a16="http://schemas.microsoft.com/office/drawing/2014/main" val="10000"/>
                  </a:ext>
                </a:extLst>
              </a:tr>
              <a:tr h="1038628">
                <a:tc>
                  <a:txBody>
                    <a:bodyPr/>
                    <a:lstStyle/>
                    <a:p>
                      <a:r>
                        <a:rPr lang="en-US" altLang="en-US" sz="1600" dirty="0" smtClean="0">
                          <a:solidFill>
                            <a:schemeClr val="tx1"/>
                          </a:solidFill>
                          <a:ea typeface="ＭＳ Ｐゴシック" panose="020B0600070205080204" pitchFamily="34" charset="-128"/>
                        </a:rPr>
                        <a:t>Page Counts due from S/Cs </a:t>
                      </a:r>
                    </a:p>
                    <a:p>
                      <a:endParaRPr lang="en-US" sz="1600" dirty="0">
                        <a:solidFill>
                          <a:schemeClr val="tx1"/>
                        </a:solidFill>
                      </a:endParaRPr>
                    </a:p>
                  </a:txBody>
                  <a:tcPr/>
                </a:tc>
                <a:tc>
                  <a:txBody>
                    <a:bodyPr/>
                    <a:lstStyle/>
                    <a:p>
                      <a:pPr algn="ctr"/>
                      <a:r>
                        <a:rPr lang="en-US" altLang="en-US" sz="1600" dirty="0" smtClean="0">
                          <a:solidFill>
                            <a:srgbClr val="FF0000"/>
                          </a:solidFill>
                          <a:ea typeface="ＭＳ Ｐゴシック" panose="020B0600070205080204" pitchFamily="34" charset="-128"/>
                        </a:rPr>
                        <a:t>April 2019</a:t>
                      </a:r>
                      <a:endParaRPr lang="en-US" sz="1600" dirty="0">
                        <a:solidFill>
                          <a:srgbClr val="FF0000"/>
                        </a:solidFill>
                      </a:endParaRPr>
                    </a:p>
                  </a:txBody>
                  <a:tcPr/>
                </a:tc>
                <a:tc>
                  <a:txBody>
                    <a:bodyPr/>
                    <a:lstStyle/>
                    <a:p>
                      <a:pPr algn="ctr"/>
                      <a:r>
                        <a:rPr lang="en-US" sz="1600" dirty="0" smtClean="0">
                          <a:solidFill>
                            <a:schemeClr val="tx1"/>
                          </a:solidFill>
                        </a:rPr>
                        <a:t>ISJ page count set at 4,000 for 2019 and 4,500 for 2020; </a:t>
                      </a:r>
                      <a:r>
                        <a:rPr lang="en-US" sz="1600" b="0" i="0" kern="1200" dirty="0" smtClean="0">
                          <a:solidFill>
                            <a:schemeClr val="tx1"/>
                          </a:solidFill>
                          <a:effectLst/>
                          <a:latin typeface="+mn-lt"/>
                          <a:ea typeface="+mn-ea"/>
                          <a:cs typeface="+mn-cs"/>
                        </a:rPr>
                        <a:t>J-MASS page count for 2019 was set at 300 and for 2020 it is 450</a:t>
                      </a:r>
                      <a:endParaRPr lang="en-US" sz="1600" dirty="0">
                        <a:solidFill>
                          <a:schemeClr val="tx1"/>
                        </a:solidFill>
                      </a:endParaRPr>
                    </a:p>
                  </a:txBody>
                  <a:tcPr/>
                </a:tc>
                <a:tc>
                  <a:txBody>
                    <a:bodyPr/>
                    <a:lstStyle/>
                    <a:p>
                      <a:pPr marL="0" algn="ctr" defTabSz="457200" rtl="0" eaLnBrk="1" latinLnBrk="0" hangingPunct="1"/>
                      <a:r>
                        <a:rPr lang="en-US" sz="1600" kern="1200" dirty="0" smtClean="0">
                          <a:solidFill>
                            <a:schemeClr val="tx1"/>
                          </a:solidFill>
                          <a:latin typeface="+mn-lt"/>
                          <a:ea typeface="ＭＳ Ｐゴシック" panose="020B0600070205080204" pitchFamily="34" charset="-128"/>
                          <a:cs typeface="+mn-cs"/>
                        </a:rPr>
                        <a:t>Closed</a:t>
                      </a:r>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1"/>
                  </a:ext>
                </a:extLst>
              </a:tr>
              <a:tr h="7026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Capital requests due from S/Cs </a:t>
                      </a:r>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rgbClr val="FF0000"/>
                          </a:solidFill>
                          <a:ea typeface="ＭＳ Ｐゴシック" panose="020B0600070205080204" pitchFamily="34" charset="-128"/>
                        </a:rPr>
                        <a:t>April 2019</a:t>
                      </a:r>
                      <a:endParaRPr lang="en-US" sz="1600" dirty="0" smtClean="0">
                        <a:solidFill>
                          <a:srgbClr val="FF0000"/>
                        </a:solidFill>
                      </a:endParaRPr>
                    </a:p>
                    <a:p>
                      <a:endParaRPr lang="en-US" sz="1600" dirty="0">
                        <a:solidFill>
                          <a:srgbClr val="FF0000"/>
                        </a:solidFill>
                      </a:endParaRPr>
                    </a:p>
                  </a:txBody>
                  <a:tcPr/>
                </a:tc>
                <a:tc>
                  <a:txBody>
                    <a:bodyPr/>
                    <a:lstStyle/>
                    <a:p>
                      <a:pPr algn="ctr"/>
                      <a:r>
                        <a:rPr lang="en-US" sz="1600" dirty="0" smtClean="0">
                          <a:solidFill>
                            <a:schemeClr val="tx1"/>
                          </a:solidFill>
                        </a:rPr>
                        <a:t>No</a:t>
                      </a:r>
                      <a:r>
                        <a:rPr lang="en-US" sz="1600" baseline="0" dirty="0" smtClean="0">
                          <a:solidFill>
                            <a:schemeClr val="tx1"/>
                          </a:solidFill>
                        </a:rPr>
                        <a:t> action required</a:t>
                      </a:r>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Closed</a:t>
                      </a:r>
                    </a:p>
                    <a:p>
                      <a:pPr marL="0" algn="ctr" defTabSz="457200" rtl="0" eaLnBrk="1" latinLnBrk="0" hangingPunct="1"/>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2"/>
                  </a:ext>
                </a:extLst>
              </a:tr>
              <a:tr h="12583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Renewal Product Offerings from S/Cs</a:t>
                      </a:r>
                    </a:p>
                    <a:p>
                      <a:endParaRPr lang="en-US" sz="1600" dirty="0">
                        <a:solidFill>
                          <a:schemeClr val="tx1"/>
                        </a:solidFill>
                      </a:endParaRPr>
                    </a:p>
                  </a:txBody>
                  <a:tcPr/>
                </a:tc>
                <a:tc>
                  <a:txBody>
                    <a:bodyPr/>
                    <a:lstStyle/>
                    <a:p>
                      <a:pPr marL="0" algn="ctr" defTabSz="457200" rtl="0" eaLnBrk="1" latinLnBrk="0" hangingPunct="1"/>
                      <a:r>
                        <a:rPr lang="en-US" sz="1600" kern="1200" dirty="0" smtClean="0">
                          <a:solidFill>
                            <a:srgbClr val="FF0000"/>
                          </a:solidFill>
                          <a:latin typeface="+mn-lt"/>
                          <a:ea typeface="ＭＳ Ｐゴシック" panose="020B0600070205080204" pitchFamily="34" charset="-128"/>
                          <a:cs typeface="+mn-cs"/>
                        </a:rPr>
                        <a:t>May 2019</a:t>
                      </a: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algn="ctr" defTabSz="457200" rtl="0" eaLnBrk="1" latinLnBrk="0" hangingPunct="1"/>
                      <a:r>
                        <a:rPr lang="en-US" sz="1600" dirty="0" smtClean="0">
                          <a:solidFill>
                            <a:schemeClr val="tx1"/>
                          </a:solidFill>
                          <a:ea typeface="ＭＳ Ｐゴシック" panose="020B0600070205080204" pitchFamily="34" charset="-128"/>
                        </a:rPr>
                        <a:t>Used to provide input for our membership dues and publication (pricing and issues, media type) issues which changed since last year. </a:t>
                      </a:r>
                      <a:endParaRPr lang="en-US" sz="1600" kern="1200" dirty="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Closed</a:t>
                      </a:r>
                    </a:p>
                    <a:p>
                      <a:pPr marL="0" algn="ctr" defTabSz="457200" rtl="0" eaLnBrk="1" latinLnBrk="0" hangingPunct="1"/>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3"/>
                  </a:ext>
                </a:extLst>
              </a:tr>
              <a:tr h="177349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Target Budgets Sent to S/Cs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rgbClr val="FF0000"/>
                          </a:solidFill>
                          <a:latin typeface="+mn-lt"/>
                          <a:ea typeface="ＭＳ Ｐゴシック" panose="020B0600070205080204" pitchFamily="34" charset="-128"/>
                          <a:cs typeface="+mn-cs"/>
                        </a:rPr>
                        <a:t>June 2019</a:t>
                      </a:r>
                    </a:p>
                  </a:txBody>
                  <a:tcPr/>
                </a:tc>
                <a:tc>
                  <a:txBody>
                    <a:bodyPr/>
                    <a:lstStyle/>
                    <a:p>
                      <a:pPr marL="0" algn="ctr" defTabSz="457200" rtl="0" eaLnBrk="1" latinLnBrk="0" hangingPunct="1"/>
                      <a:r>
                        <a:rPr lang="en-US" sz="1600" kern="1200" dirty="0" smtClean="0">
                          <a:solidFill>
                            <a:schemeClr val="tx1"/>
                          </a:solidFill>
                          <a:latin typeface="+mn-lt"/>
                          <a:ea typeface="ＭＳ Ｐゴシック" panose="020B0600070205080204" pitchFamily="34" charset="-128"/>
                          <a:cs typeface="+mn-cs"/>
                        </a:rPr>
                        <a:t>Target</a:t>
                      </a:r>
                      <a:r>
                        <a:rPr lang="en-US" sz="1600" kern="1200" baseline="0" dirty="0" smtClean="0">
                          <a:solidFill>
                            <a:schemeClr val="tx1"/>
                          </a:solidFill>
                          <a:latin typeface="+mn-lt"/>
                          <a:ea typeface="ＭＳ Ｐゴシック" panose="020B0600070205080204" pitchFamily="34" charset="-128"/>
                          <a:cs typeface="+mn-cs"/>
                        </a:rPr>
                        <a:t> budgets are built based on assumptions. Assumptions include using historical trends, pub rates, and input from MSD (Marketing) for Pub revenue. The file includes prior year actuals, current year’s budget and the target view.</a:t>
                      </a:r>
                      <a:endParaRPr lang="en-US" sz="1600" kern="1200" dirty="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Closed</a:t>
                      </a:r>
                    </a:p>
                  </a:txBody>
                  <a:tcPr/>
                </a:tc>
                <a:extLst>
                  <a:ext uri="{0D108BD9-81ED-4DB2-BD59-A6C34878D82A}">
                    <a16:rowId xmlns:a16="http://schemas.microsoft.com/office/drawing/2014/main" val="3001027306"/>
                  </a:ext>
                </a:extLst>
              </a:tr>
            </a:tbl>
          </a:graphicData>
        </a:graphic>
      </p:graphicFrame>
    </p:spTree>
    <p:extLst>
      <p:ext uri="{BB962C8B-B14F-4D97-AF65-F5344CB8AC3E}">
        <p14:creationId xmlns:p14="http://schemas.microsoft.com/office/powerpoint/2010/main" val="557345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5" y="561358"/>
            <a:ext cx="9360127" cy="1280890"/>
          </a:xfrm>
        </p:spPr>
        <p:txBody>
          <a:bodyPr>
            <a:normAutofit fontScale="90000"/>
          </a:bodyPr>
          <a:lstStyle/>
          <a:p>
            <a:r>
              <a:rPr lang="en-US" sz="4400" b="1" dirty="0" smtClean="0">
                <a:solidFill>
                  <a:schemeClr val="tx1"/>
                </a:solidFill>
                <a:latin typeface="Garamond" panose="02020404030301010803" pitchFamily="18" charset="0"/>
              </a:rPr>
              <a:t>Budgetary Actions Accomplished in 2018</a:t>
            </a:r>
            <a:endParaRPr lang="en-US" sz="4400" b="1"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589212" y="1470212"/>
            <a:ext cx="8915400" cy="4766686"/>
          </a:xfrm>
        </p:spPr>
        <p:txBody>
          <a:bodyPr>
            <a:normAutofit/>
          </a:bodyPr>
          <a:lstStyle/>
          <a:p>
            <a:pPr marL="457200" lvl="1" indent="0" fontAlgn="t">
              <a:buNone/>
            </a:pPr>
            <a:endParaRPr lang="en-US" sz="2200" dirty="0"/>
          </a:p>
          <a:p>
            <a:pPr fontAlgn="t"/>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66972827"/>
              </p:ext>
            </p:extLst>
          </p:nvPr>
        </p:nvGraphicFramePr>
        <p:xfrm>
          <a:off x="1554478" y="1366787"/>
          <a:ext cx="9950133" cy="5650445"/>
        </p:xfrm>
        <a:graphic>
          <a:graphicData uri="http://schemas.openxmlformats.org/drawingml/2006/table">
            <a:tbl>
              <a:tblPr firstRow="1" bandRow="1">
                <a:tableStyleId>{93296810-A885-4BE3-A3E7-6D5BEEA58F35}</a:tableStyleId>
              </a:tblPr>
              <a:tblGrid>
                <a:gridCol w="2930895">
                  <a:extLst>
                    <a:ext uri="{9D8B030D-6E8A-4147-A177-3AD203B41FA5}">
                      <a16:colId xmlns:a16="http://schemas.microsoft.com/office/drawing/2014/main" val="20000"/>
                    </a:ext>
                  </a:extLst>
                </a:gridCol>
                <a:gridCol w="1588168">
                  <a:extLst>
                    <a:ext uri="{9D8B030D-6E8A-4147-A177-3AD203B41FA5}">
                      <a16:colId xmlns:a16="http://schemas.microsoft.com/office/drawing/2014/main" val="20001"/>
                    </a:ext>
                  </a:extLst>
                </a:gridCol>
                <a:gridCol w="3917482">
                  <a:extLst>
                    <a:ext uri="{9D8B030D-6E8A-4147-A177-3AD203B41FA5}">
                      <a16:colId xmlns:a16="http://schemas.microsoft.com/office/drawing/2014/main" val="1251860371"/>
                    </a:ext>
                  </a:extLst>
                </a:gridCol>
                <a:gridCol w="1513588">
                  <a:extLst>
                    <a:ext uri="{9D8B030D-6E8A-4147-A177-3AD203B41FA5}">
                      <a16:colId xmlns:a16="http://schemas.microsoft.com/office/drawing/2014/main" val="20002"/>
                    </a:ext>
                  </a:extLst>
                </a:gridCol>
              </a:tblGrid>
              <a:tr h="495264">
                <a:tc>
                  <a:txBody>
                    <a:bodyPr/>
                    <a:lstStyle/>
                    <a:p>
                      <a:pPr algn="ctr"/>
                      <a:r>
                        <a:rPr lang="en-US" dirty="0" smtClean="0"/>
                        <a:t>IEEE Action Requested</a:t>
                      </a:r>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Date Due</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Action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Status</a:t>
                      </a:r>
                    </a:p>
                  </a:txBody>
                  <a:tcPr/>
                </a:tc>
                <a:extLst>
                  <a:ext uri="{0D108BD9-81ED-4DB2-BD59-A6C34878D82A}">
                    <a16:rowId xmlns:a16="http://schemas.microsoft.com/office/drawing/2014/main" val="10000"/>
                  </a:ext>
                </a:extLst>
              </a:tr>
              <a:tr h="169425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First Pass Target Budgets Due from S/Cs </a:t>
                      </a:r>
                    </a:p>
                    <a:p>
                      <a:endParaRPr lang="en-US" sz="1600" dirty="0">
                        <a:solidFill>
                          <a:schemeClr val="tx1"/>
                        </a:solidFill>
                      </a:endParaRPr>
                    </a:p>
                  </a:txBody>
                  <a:tcPr/>
                </a:tc>
                <a:tc>
                  <a:txBody>
                    <a:bodyPr/>
                    <a:lstStyle/>
                    <a:p>
                      <a:pPr marL="0" algn="ctr" defTabSz="457200" rtl="0" eaLnBrk="1" latinLnBrk="0" hangingPunct="1"/>
                      <a:r>
                        <a:rPr lang="en-US" sz="1600" kern="1200" dirty="0" smtClean="0">
                          <a:solidFill>
                            <a:srgbClr val="FF0000"/>
                          </a:solidFill>
                          <a:latin typeface="+mn-lt"/>
                          <a:ea typeface="ＭＳ Ｐゴシック" panose="020B0600070205080204" pitchFamily="34" charset="-128"/>
                          <a:cs typeface="+mn-cs"/>
                        </a:rPr>
                        <a:t>June 2019</a:t>
                      </a: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tx1"/>
                          </a:solidFill>
                          <a:effectLst/>
                          <a:latin typeface="+mn-lt"/>
                          <a:ea typeface="+mn-ea"/>
                          <a:cs typeface="+mn-cs"/>
                        </a:rPr>
                        <a:t>The view that reflects updates from SC. Worked with </a:t>
                      </a:r>
                      <a:r>
                        <a:rPr lang="en-US" sz="1600" i="0" dirty="0" smtClean="0">
                          <a:solidFill>
                            <a:schemeClr val="tx1"/>
                          </a:solidFill>
                        </a:rPr>
                        <a:t>VP of Conferences to gather 2020 conference budget details. Estimated revenue and expense details for each event were provided in the First</a:t>
                      </a:r>
                      <a:r>
                        <a:rPr lang="en-US" sz="1600" i="0" baseline="0" dirty="0" smtClean="0">
                          <a:solidFill>
                            <a:schemeClr val="tx1"/>
                          </a:solidFill>
                        </a:rPr>
                        <a:t> </a:t>
                      </a:r>
                      <a:r>
                        <a:rPr lang="en-US" sz="1600" i="0" dirty="0" smtClean="0">
                          <a:solidFill>
                            <a:schemeClr val="tx1"/>
                          </a:solidFill>
                        </a:rPr>
                        <a:t>Pass. </a:t>
                      </a:r>
                      <a:r>
                        <a:rPr lang="en-US" sz="1600" dirty="0" smtClean="0">
                          <a:solidFill>
                            <a:schemeClr val="tx1"/>
                          </a:solidFill>
                        </a:rPr>
                        <a:t>MOUs were completely approved before contributions were recorded.</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Closed</a:t>
                      </a:r>
                    </a:p>
                    <a:p>
                      <a:pPr marL="0" algn="ctr" defTabSz="457200" rtl="0" eaLnBrk="1" latinLnBrk="0" hangingPunct="1"/>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5"/>
                  </a:ext>
                </a:extLst>
              </a:tr>
              <a:tr h="8270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Executive Management Review of IEEE Budget </a:t>
                      </a:r>
                    </a:p>
                  </a:txBody>
                  <a:tcPr/>
                </a:tc>
                <a:tc>
                  <a:txBody>
                    <a:bodyPr/>
                    <a:lstStyle/>
                    <a:p>
                      <a:pPr marL="0" algn="ctr" defTabSz="457200" rtl="0" eaLnBrk="1" latinLnBrk="0" hangingPunct="1"/>
                      <a:r>
                        <a:rPr lang="en-US" sz="1600" kern="1200" dirty="0" smtClean="0">
                          <a:solidFill>
                            <a:srgbClr val="FF0000"/>
                          </a:solidFill>
                          <a:latin typeface="+mn-lt"/>
                          <a:ea typeface="ＭＳ Ｐゴシック" panose="020B0600070205080204" pitchFamily="34" charset="-128"/>
                          <a:cs typeface="+mn-cs"/>
                        </a:rPr>
                        <a:t>July 2019</a:t>
                      </a: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algn="ctr" defTabSz="457200" rtl="0" eaLnBrk="1" latinLnBrk="0" hangingPunct="1"/>
                      <a:r>
                        <a:rPr lang="en-US" sz="1600" kern="1200" dirty="0" smtClean="0">
                          <a:solidFill>
                            <a:schemeClr val="tx1"/>
                          </a:solidFill>
                          <a:latin typeface="+mn-lt"/>
                          <a:ea typeface="ＭＳ Ｐゴシック" panose="020B0600070205080204" pitchFamily="34" charset="-128"/>
                          <a:cs typeface="+mn-cs"/>
                        </a:rPr>
                        <a:t>Management</a:t>
                      </a:r>
                      <a:r>
                        <a:rPr lang="en-US" sz="1600" kern="1200" baseline="0" dirty="0" smtClean="0">
                          <a:solidFill>
                            <a:schemeClr val="tx1"/>
                          </a:solidFill>
                          <a:latin typeface="+mn-lt"/>
                          <a:ea typeface="ＭＳ Ｐゴシック" panose="020B0600070205080204" pitchFamily="34" charset="-128"/>
                          <a:cs typeface="+mn-cs"/>
                        </a:rPr>
                        <a:t> Council reviews First Pass and discusses changes for Second Pass</a:t>
                      </a:r>
                      <a:endParaRPr lang="en-US" sz="1600" kern="1200" dirty="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Closed</a:t>
                      </a:r>
                    </a:p>
                    <a:p>
                      <a:pPr marL="0" algn="ctr" defTabSz="457200" rtl="0" eaLnBrk="1" latinLnBrk="0" hangingPunct="1"/>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6"/>
                  </a:ext>
                </a:extLst>
              </a:tr>
              <a:tr h="82702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Second Pass Budget Revisions Incorporated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baseline="0" dirty="0" smtClean="0">
                          <a:solidFill>
                            <a:srgbClr val="FF0000"/>
                          </a:solidFill>
                          <a:latin typeface="+mn-lt"/>
                          <a:ea typeface="ＭＳ Ｐゴシック" panose="020B0600070205080204" pitchFamily="34" charset="-128"/>
                          <a:cs typeface="+mn-cs"/>
                        </a:rPr>
                        <a:t> Early </a:t>
                      </a:r>
                      <a:r>
                        <a:rPr lang="en-US" altLang="en-US" sz="1600" kern="1200" dirty="0" smtClean="0">
                          <a:solidFill>
                            <a:srgbClr val="FF0000"/>
                          </a:solidFill>
                          <a:latin typeface="+mn-lt"/>
                          <a:ea typeface="ＭＳ Ｐゴシック" panose="020B0600070205080204" pitchFamily="34" charset="-128"/>
                          <a:cs typeface="+mn-cs"/>
                        </a:rPr>
                        <a:t>August </a:t>
                      </a:r>
                      <a:r>
                        <a:rPr lang="en-US" altLang="en-US" sz="1600" kern="1200" dirty="0" smtClean="0">
                          <a:solidFill>
                            <a:srgbClr val="FF0000"/>
                          </a:solidFill>
                          <a:latin typeface="+mn-lt"/>
                          <a:ea typeface="ＭＳ Ｐゴシック" panose="020B0600070205080204" pitchFamily="34" charset="-128"/>
                          <a:cs typeface="+mn-cs"/>
                        </a:rPr>
                        <a:t>2019</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chemeClr val="tx1"/>
                          </a:solidFill>
                          <a:latin typeface="+mn-lt"/>
                          <a:ea typeface="ＭＳ Ｐゴシック" panose="020B0600070205080204" pitchFamily="34" charset="-128"/>
                          <a:cs typeface="+mn-cs"/>
                        </a:rPr>
                        <a:t>IEEE</a:t>
                      </a:r>
                      <a:r>
                        <a:rPr lang="en-US" altLang="en-US" sz="1600" kern="1200" baseline="0" dirty="0" smtClean="0">
                          <a:solidFill>
                            <a:schemeClr val="tx1"/>
                          </a:solidFill>
                          <a:latin typeface="+mn-lt"/>
                          <a:ea typeface="ＭＳ Ｐゴシック" panose="020B0600070205080204" pitchFamily="34" charset="-128"/>
                          <a:cs typeface="+mn-cs"/>
                        </a:rPr>
                        <a:t> requested any final changes to the 2020 Firstpass budget. In most cases, S/Cs do not provide input. There are small changes due to updates from IEEE Publications, TAB, and MSD that are automatically incorporated in Second Pass. </a:t>
                      </a:r>
                      <a:r>
                        <a:rPr lang="en-US" sz="1600" b="0" i="0" kern="1200" dirty="0" smtClean="0">
                          <a:solidFill>
                            <a:schemeClr val="dk1"/>
                          </a:solidFill>
                          <a:effectLst/>
                          <a:latin typeface="+mn-lt"/>
                          <a:ea typeface="+mn-ea"/>
                          <a:cs typeface="+mn-cs"/>
                        </a:rPr>
                        <a:t>August YTD reports from IEEE need to be posted as of </a:t>
                      </a:r>
                      <a:r>
                        <a:rPr lang="en-US" sz="1600" b="0" i="0" kern="1200" dirty="0" smtClean="0">
                          <a:solidFill>
                            <a:schemeClr val="tx1"/>
                          </a:solidFill>
                          <a:effectLst/>
                          <a:latin typeface="+mn-lt"/>
                          <a:ea typeface="+mn-ea"/>
                          <a:cs typeface="+mn-cs"/>
                        </a:rPr>
                        <a:t>early Sept 2019.</a:t>
                      </a:r>
                      <a:endParaRPr lang="en-US" altLang="en-US" sz="1600" kern="1200" dirty="0" smtClean="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tx1"/>
                          </a:solidFill>
                          <a:latin typeface="+mn-lt"/>
                          <a:ea typeface="ＭＳ Ｐゴシック" panose="020B0600070205080204" pitchFamily="34" charset="-128"/>
                          <a:cs typeface="+mn-cs"/>
                        </a:rPr>
                        <a:t>Closed</a:t>
                      </a:r>
                      <a:endParaRPr lang="en-US" sz="1600" strike="noStrike"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3730188829"/>
                  </a:ext>
                </a:extLst>
              </a:tr>
            </a:tbl>
          </a:graphicData>
        </a:graphic>
      </p:graphicFrame>
    </p:spTree>
    <p:extLst>
      <p:ext uri="{BB962C8B-B14F-4D97-AF65-F5344CB8AC3E}">
        <p14:creationId xmlns:p14="http://schemas.microsoft.com/office/powerpoint/2010/main" val="2863269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5" y="561358"/>
            <a:ext cx="9360127" cy="1280890"/>
          </a:xfrm>
        </p:spPr>
        <p:txBody>
          <a:bodyPr>
            <a:normAutofit/>
          </a:bodyPr>
          <a:lstStyle/>
          <a:p>
            <a:r>
              <a:rPr lang="en-US" sz="4000" b="1" dirty="0" smtClean="0">
                <a:solidFill>
                  <a:schemeClr val="tx1"/>
                </a:solidFill>
                <a:latin typeface="Garamond" panose="02020404030301010803" pitchFamily="18" charset="0"/>
              </a:rPr>
              <a:t>Budgetary Actions Accomplished (Con’t)</a:t>
            </a:r>
            <a:endParaRPr lang="en-US" sz="4000" b="1" dirty="0">
              <a:solidFill>
                <a:schemeClr val="tx1"/>
              </a:solidFill>
              <a:latin typeface="Garamond" panose="02020404030301010803" pitchFamily="18" charset="0"/>
            </a:endParaRPr>
          </a:p>
        </p:txBody>
      </p:sp>
      <p:sp>
        <p:nvSpPr>
          <p:cNvPr id="3" name="Content Placeholder 2"/>
          <p:cNvSpPr>
            <a:spLocks noGrp="1"/>
          </p:cNvSpPr>
          <p:nvPr>
            <p:ph idx="1"/>
          </p:nvPr>
        </p:nvSpPr>
        <p:spPr>
          <a:xfrm>
            <a:off x="2589212" y="1470212"/>
            <a:ext cx="8915400" cy="4766686"/>
          </a:xfrm>
        </p:spPr>
        <p:txBody>
          <a:bodyPr>
            <a:normAutofit/>
          </a:bodyPr>
          <a:lstStyle/>
          <a:p>
            <a:pPr marL="457200" lvl="1" indent="0" fontAlgn="t">
              <a:buNone/>
            </a:pPr>
            <a:endParaRPr lang="en-US" sz="2200" dirty="0"/>
          </a:p>
          <a:p>
            <a:pPr fontAlgn="t"/>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933124646"/>
              </p:ext>
            </p:extLst>
          </p:nvPr>
        </p:nvGraphicFramePr>
        <p:xfrm>
          <a:off x="1164656" y="1337912"/>
          <a:ext cx="10339955" cy="3822485"/>
        </p:xfrm>
        <a:graphic>
          <a:graphicData uri="http://schemas.openxmlformats.org/drawingml/2006/table">
            <a:tbl>
              <a:tblPr firstRow="1" bandRow="1">
                <a:tableStyleId>{93296810-A885-4BE3-A3E7-6D5BEEA58F35}</a:tableStyleId>
              </a:tblPr>
              <a:tblGrid>
                <a:gridCol w="3110478">
                  <a:extLst>
                    <a:ext uri="{9D8B030D-6E8A-4147-A177-3AD203B41FA5}">
                      <a16:colId xmlns:a16="http://schemas.microsoft.com/office/drawing/2014/main" val="20000"/>
                    </a:ext>
                  </a:extLst>
                </a:gridCol>
                <a:gridCol w="1401309">
                  <a:extLst>
                    <a:ext uri="{9D8B030D-6E8A-4147-A177-3AD203B41FA5}">
                      <a16:colId xmlns:a16="http://schemas.microsoft.com/office/drawing/2014/main" val="20001"/>
                    </a:ext>
                  </a:extLst>
                </a:gridCol>
                <a:gridCol w="4097765">
                  <a:extLst>
                    <a:ext uri="{9D8B030D-6E8A-4147-A177-3AD203B41FA5}">
                      <a16:colId xmlns:a16="http://schemas.microsoft.com/office/drawing/2014/main" val="1849203739"/>
                    </a:ext>
                  </a:extLst>
                </a:gridCol>
                <a:gridCol w="1730403">
                  <a:extLst>
                    <a:ext uri="{9D8B030D-6E8A-4147-A177-3AD203B41FA5}">
                      <a16:colId xmlns:a16="http://schemas.microsoft.com/office/drawing/2014/main" val="20002"/>
                    </a:ext>
                  </a:extLst>
                </a:gridCol>
              </a:tblGrid>
              <a:tr h="620239">
                <a:tc>
                  <a:txBody>
                    <a:bodyPr/>
                    <a:lstStyle/>
                    <a:p>
                      <a:pPr algn="ctr"/>
                      <a:r>
                        <a:rPr lang="en-US" sz="1800" dirty="0" smtClean="0"/>
                        <a:t>IEEE Action Requested</a:t>
                      </a:r>
                      <a:endParaRPr lang="en-US" sz="18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Date Due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lt1"/>
                        </a:solidFill>
                        <a:latin typeface="+mn-lt"/>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Action</a:t>
                      </a:r>
                      <a:endParaRPr lang="en-US" sz="1800" b="1" kern="1200" dirty="0">
                        <a:solidFill>
                          <a:schemeClr val="lt1"/>
                        </a:solidFill>
                        <a:latin typeface="+mn-lt"/>
                        <a:ea typeface="+mn-ea"/>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Status</a:t>
                      </a:r>
                      <a:endParaRPr lang="en-US" sz="1800" b="1" kern="1200" dirty="0">
                        <a:solidFill>
                          <a:schemeClr val="lt1"/>
                        </a:solidFill>
                        <a:latin typeface="+mn-lt"/>
                        <a:ea typeface="+mn-ea"/>
                        <a:cs typeface="+mn-cs"/>
                      </a:endParaRPr>
                    </a:p>
                  </a:txBody>
                  <a:tcPr/>
                </a:tc>
                <a:extLst>
                  <a:ext uri="{0D108BD9-81ED-4DB2-BD59-A6C34878D82A}">
                    <a16:rowId xmlns:a16="http://schemas.microsoft.com/office/drawing/2014/main" val="10000"/>
                  </a:ext>
                </a:extLst>
              </a:tr>
              <a:tr h="60157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ea typeface="ＭＳ Ｐゴシック" panose="020B0600070205080204" pitchFamily="34" charset="-128"/>
                        </a:rPr>
                        <a:t>Second Pass Review by IEEE FinCom </a:t>
                      </a:r>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rgbClr val="FF0000"/>
                          </a:solidFill>
                          <a:latin typeface="+mn-lt"/>
                          <a:ea typeface="ＭＳ Ｐゴシック" panose="020B0600070205080204" pitchFamily="34" charset="-128"/>
                          <a:cs typeface="+mn-cs"/>
                        </a:rPr>
                        <a:t>August 2019</a:t>
                      </a: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chemeClr val="tx1"/>
                          </a:solidFill>
                          <a:latin typeface="+mn-lt"/>
                          <a:ea typeface="ＭＳ Ｐゴシック" panose="020B0600070205080204" pitchFamily="34" charset="-128"/>
                          <a:cs typeface="+mn-cs"/>
                        </a:rPr>
                        <a:t>Second budget from this organization.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Open</a:t>
                      </a:r>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713819645"/>
                  </a:ext>
                </a:extLst>
              </a:tr>
              <a:tr h="9349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TAB FinCom Endorsement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rgbClr val="FF0000"/>
                          </a:solidFill>
                          <a:latin typeface="+mn-lt"/>
                          <a:ea typeface="ＭＳ Ｐゴシック" panose="020B0600070205080204" pitchFamily="34" charset="-128"/>
                          <a:cs typeface="+mn-cs"/>
                        </a:rPr>
                        <a:t>September </a:t>
                      </a:r>
                      <a:r>
                        <a:rPr lang="en-US" altLang="en-US" sz="1600" kern="1200" dirty="0" smtClean="0">
                          <a:solidFill>
                            <a:srgbClr val="FF0000"/>
                          </a:solidFill>
                          <a:latin typeface="+mn-lt"/>
                          <a:ea typeface="ＭＳ Ｐゴシック" panose="020B0600070205080204" pitchFamily="34" charset="-128"/>
                          <a:cs typeface="+mn-cs"/>
                        </a:rPr>
                        <a:t>2019</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chemeClr val="tx1"/>
                          </a:solidFill>
                          <a:latin typeface="+mn-lt"/>
                          <a:ea typeface="ＭＳ Ｐゴシック" panose="020B0600070205080204" pitchFamily="34" charset="-128"/>
                          <a:cs typeface="+mn-cs"/>
                        </a:rPr>
                        <a:t>TAB FinCom</a:t>
                      </a:r>
                      <a:r>
                        <a:rPr lang="en-US" altLang="en-US" sz="1600" kern="1200" baseline="0" dirty="0" smtClean="0">
                          <a:solidFill>
                            <a:schemeClr val="tx1"/>
                          </a:solidFill>
                          <a:latin typeface="+mn-lt"/>
                          <a:ea typeface="ＭＳ Ｐゴシック" panose="020B0600070205080204" pitchFamily="34" charset="-128"/>
                          <a:cs typeface="+mn-cs"/>
                        </a:rPr>
                        <a:t> will </a:t>
                      </a:r>
                      <a:r>
                        <a:rPr lang="en-US" altLang="en-US" sz="1600" u="sng" kern="1200" baseline="0" dirty="0" smtClean="0">
                          <a:solidFill>
                            <a:schemeClr val="tx1"/>
                          </a:solidFill>
                          <a:latin typeface="+mn-lt"/>
                          <a:ea typeface="ＭＳ Ｐゴシック" panose="020B0600070205080204" pitchFamily="34" charset="-128"/>
                          <a:cs typeface="+mn-cs"/>
                        </a:rPr>
                        <a:t>hopefully</a:t>
                      </a:r>
                      <a:r>
                        <a:rPr lang="en-US" altLang="en-US" sz="1600" kern="1200" baseline="0" dirty="0" smtClean="0">
                          <a:solidFill>
                            <a:schemeClr val="tx1"/>
                          </a:solidFill>
                          <a:latin typeface="+mn-lt"/>
                          <a:ea typeface="ＭＳ Ｐゴシック" panose="020B0600070205080204" pitchFamily="34" charset="-128"/>
                          <a:cs typeface="+mn-cs"/>
                        </a:rPr>
                        <a:t> approve 2</a:t>
                      </a:r>
                      <a:r>
                        <a:rPr lang="en-US" altLang="en-US" sz="1600" kern="1200" baseline="30000" dirty="0" smtClean="0">
                          <a:solidFill>
                            <a:schemeClr val="tx1"/>
                          </a:solidFill>
                          <a:latin typeface="+mn-lt"/>
                          <a:ea typeface="ＭＳ Ｐゴシック" panose="020B0600070205080204" pitchFamily="34" charset="-128"/>
                          <a:cs typeface="+mn-cs"/>
                        </a:rPr>
                        <a:t>nd</a:t>
                      </a:r>
                      <a:r>
                        <a:rPr lang="en-US" altLang="en-US" sz="1600" kern="1200" baseline="0" dirty="0" smtClean="0">
                          <a:solidFill>
                            <a:schemeClr val="tx1"/>
                          </a:solidFill>
                          <a:latin typeface="+mn-lt"/>
                          <a:ea typeface="ＭＳ Ｐゴシック" panose="020B0600070205080204" pitchFamily="34" charset="-128"/>
                          <a:cs typeface="+mn-cs"/>
                        </a:rPr>
                        <a:t> pass during their 21 September </a:t>
                      </a:r>
                      <a:r>
                        <a:rPr lang="en-US" altLang="en-US" sz="1600" kern="1200" baseline="0" dirty="0" smtClean="0">
                          <a:solidFill>
                            <a:schemeClr val="tx1"/>
                          </a:solidFill>
                          <a:latin typeface="+mn-lt"/>
                          <a:ea typeface="ＭＳ Ｐゴシック" panose="020B0600070205080204" pitchFamily="34" charset="-128"/>
                          <a:cs typeface="+mn-cs"/>
                        </a:rPr>
                        <a:t>meeting</a:t>
                      </a:r>
                      <a:endParaRPr lang="en-US" altLang="en-US" sz="1600" kern="1200" dirty="0" smtClean="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Open</a:t>
                      </a:r>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3"/>
                  </a:ext>
                </a:extLst>
              </a:tr>
              <a:tr h="62564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IEEE FinCom Endorsement	 </a:t>
                      </a:r>
                    </a:p>
                    <a:p>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rgbClr val="FF0000"/>
                          </a:solidFill>
                          <a:latin typeface="+mn-lt"/>
                          <a:ea typeface="ＭＳ Ｐゴシック" panose="020B0600070205080204" pitchFamily="34" charset="-128"/>
                          <a:cs typeface="+mn-cs"/>
                        </a:rPr>
                        <a:t>September </a:t>
                      </a:r>
                      <a:r>
                        <a:rPr lang="en-US" altLang="en-US" sz="1600" kern="1200" dirty="0" smtClean="0">
                          <a:solidFill>
                            <a:srgbClr val="FF0000"/>
                          </a:solidFill>
                          <a:latin typeface="+mn-lt"/>
                          <a:ea typeface="ＭＳ Ｐゴシック" panose="020B0600070205080204" pitchFamily="34" charset="-128"/>
                          <a:cs typeface="+mn-cs"/>
                        </a:rPr>
                        <a:t>2019</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chemeClr val="tx1"/>
                          </a:solidFill>
                          <a:latin typeface="+mn-lt"/>
                          <a:ea typeface="ＭＳ Ｐゴシック" panose="020B0600070205080204" pitchFamily="34" charset="-128"/>
                          <a:cs typeface="+mn-cs"/>
                        </a:rPr>
                        <a:t>Final budget approval from this organization</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Open</a:t>
                      </a:r>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4"/>
                  </a:ext>
                </a:extLst>
              </a:tr>
              <a:tr h="7779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600" dirty="0" smtClean="0">
                          <a:solidFill>
                            <a:schemeClr val="tx1"/>
                          </a:solidFill>
                          <a:ea typeface="ＭＳ Ｐゴシック" panose="020B0600070205080204" pitchFamily="34" charset="-128"/>
                        </a:rPr>
                        <a:t>IEEE Board of Directors</a:t>
                      </a:r>
                      <a:r>
                        <a:rPr lang="en-US" altLang="en-US" sz="1600" baseline="0" dirty="0" smtClean="0">
                          <a:solidFill>
                            <a:schemeClr val="tx1"/>
                          </a:solidFill>
                          <a:ea typeface="ＭＳ Ｐゴシック" panose="020B0600070205080204" pitchFamily="34" charset="-128"/>
                        </a:rPr>
                        <a:t> </a:t>
                      </a:r>
                      <a:r>
                        <a:rPr lang="en-US" altLang="en-US" sz="1600" dirty="0" smtClean="0">
                          <a:solidFill>
                            <a:schemeClr val="tx1"/>
                          </a:solidFill>
                          <a:ea typeface="ＭＳ Ｐゴシック" panose="020B0600070205080204" pitchFamily="34" charset="-128"/>
                        </a:rPr>
                        <a:t>Approval </a:t>
                      </a:r>
                    </a:p>
                    <a:p>
                      <a:endParaRPr lang="en-US" sz="1600" dirty="0">
                        <a:solidFill>
                          <a:schemeClr val="tx1"/>
                        </a:solidFill>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en-US" sz="1600" kern="1200" dirty="0" smtClean="0">
                          <a:solidFill>
                            <a:srgbClr val="FF0000"/>
                          </a:solidFill>
                          <a:latin typeface="+mn-lt"/>
                          <a:ea typeface="ＭＳ Ｐゴシック" panose="020B0600070205080204" pitchFamily="34" charset="-128"/>
                          <a:cs typeface="+mn-cs"/>
                        </a:rPr>
                        <a:t>November </a:t>
                      </a:r>
                      <a:r>
                        <a:rPr lang="en-US" altLang="en-US" sz="1600" kern="1200" dirty="0" smtClean="0">
                          <a:solidFill>
                            <a:srgbClr val="FF0000"/>
                          </a:solidFill>
                          <a:latin typeface="+mn-lt"/>
                          <a:ea typeface="ＭＳ Ｐゴシック" panose="020B0600070205080204" pitchFamily="34" charset="-128"/>
                          <a:cs typeface="+mn-cs"/>
                        </a:rPr>
                        <a:t>19/20 2019</a:t>
                      </a:r>
                      <a:endParaRPr lang="en-US" sz="1600" kern="1200" dirty="0">
                        <a:solidFill>
                          <a:srgbClr val="FF0000"/>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The final approved version of the budget for the given </a:t>
                      </a:r>
                      <a:r>
                        <a:rPr lang="en-US" sz="1600" kern="1200" dirty="0" smtClean="0">
                          <a:solidFill>
                            <a:schemeClr val="tx1"/>
                          </a:solidFill>
                          <a:latin typeface="+mn-lt"/>
                          <a:ea typeface="ＭＳ Ｐゴシック" panose="020B0600070205080204" pitchFamily="34" charset="-128"/>
                          <a:cs typeface="+mn-cs"/>
                        </a:rPr>
                        <a:t>year</a:t>
                      </a:r>
                      <a:endParaRPr lang="en-US" sz="1600" kern="1200" dirty="0" smtClean="0">
                        <a:solidFill>
                          <a:schemeClr val="tx1"/>
                        </a:solidFill>
                        <a:latin typeface="+mn-lt"/>
                        <a:ea typeface="ＭＳ Ｐゴシック" panose="020B0600070205080204" pitchFamily="34"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ＭＳ Ｐゴシック" panose="020B0600070205080204" pitchFamily="34" charset="-128"/>
                        <a:cs typeface="+mn-cs"/>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ＭＳ Ｐゴシック" panose="020B0600070205080204" pitchFamily="34" charset="-128"/>
                          <a:cs typeface="+mn-cs"/>
                        </a:rPr>
                        <a:t>Open</a:t>
                      </a:r>
                      <a:endParaRPr lang="en-US" sz="1600" kern="1200" dirty="0">
                        <a:solidFill>
                          <a:schemeClr val="tx1"/>
                        </a:solidFill>
                        <a:latin typeface="+mn-lt"/>
                        <a:ea typeface="ＭＳ Ｐゴシック" panose="020B0600070205080204" pitchFamily="34" charset="-128"/>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27661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510286"/>
            <a:ext cx="8911687" cy="1940943"/>
          </a:xfrm>
        </p:spPr>
        <p:txBody>
          <a:bodyPr>
            <a:normAutofit fontScale="90000"/>
          </a:bodyPr>
          <a:lstStyle/>
          <a:p>
            <a:pPr algn="ctr"/>
            <a:r>
              <a:rPr lang="en-US" sz="5400" b="1" dirty="0" smtClean="0"/>
              <a:t>Some Additional Information </a:t>
            </a:r>
            <a:br>
              <a:rPr lang="en-US" sz="5400" b="1" dirty="0" smtClean="0"/>
            </a:br>
            <a:r>
              <a:rPr lang="en-US" sz="5400" b="1" dirty="0" smtClean="0"/>
              <a:t>to Consider</a:t>
            </a:r>
            <a:endParaRPr lang="en-US" sz="5400" b="1" dirty="0"/>
          </a:p>
        </p:txBody>
      </p:sp>
    </p:spTree>
    <p:extLst>
      <p:ext uri="{BB962C8B-B14F-4D97-AF65-F5344CB8AC3E}">
        <p14:creationId xmlns:p14="http://schemas.microsoft.com/office/powerpoint/2010/main" val="114265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39020" y="189246"/>
            <a:ext cx="9006522" cy="6546789"/>
          </a:xfrm>
          <a:prstGeom prst="rect">
            <a:avLst/>
          </a:prstGeom>
        </p:spPr>
      </p:pic>
    </p:spTree>
    <p:extLst>
      <p:ext uri="{BB962C8B-B14F-4D97-AF65-F5344CB8AC3E}">
        <p14:creationId xmlns:p14="http://schemas.microsoft.com/office/powerpoint/2010/main" val="1570362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“Science Systems Engineering” - A Definition</a:t>
            </a:r>
            <a:endParaRPr lang="en-US" dirty="0"/>
          </a:p>
        </p:txBody>
      </p:sp>
      <p:sp>
        <p:nvSpPr>
          <p:cNvPr id="3" name="Content Placeholder 2"/>
          <p:cNvSpPr>
            <a:spLocks noGrp="1"/>
          </p:cNvSpPr>
          <p:nvPr>
            <p:ph idx="1"/>
          </p:nvPr>
        </p:nvSpPr>
        <p:spPr/>
        <p:txBody>
          <a:bodyPr>
            <a:normAutofit/>
          </a:bodyPr>
          <a:lstStyle/>
          <a:p>
            <a:r>
              <a:rPr lang="en-US" b="1" dirty="0" smtClean="0"/>
              <a:t>Science Systems Engineering - </a:t>
            </a:r>
            <a:r>
              <a:rPr lang="en-US" dirty="0" smtClean="0"/>
              <a:t>“Signifies </a:t>
            </a:r>
            <a:r>
              <a:rPr lang="en-US" dirty="0"/>
              <a:t>the analysis of a </a:t>
            </a:r>
            <a:r>
              <a:rPr lang="en-US" dirty="0" smtClean="0"/>
              <a:t>scientific research problem in </a:t>
            </a:r>
            <a:r>
              <a:rPr lang="en-US" dirty="0"/>
              <a:t>all its dimensions, even before developing the instrumentation</a:t>
            </a:r>
            <a:r>
              <a:rPr lang="en-US" dirty="0" smtClean="0"/>
              <a:t>. Starting </a:t>
            </a:r>
            <a:r>
              <a:rPr lang="en-US" dirty="0"/>
              <a:t>with a clear definition of the problem, we would design instruments capable </a:t>
            </a:r>
            <a:r>
              <a:rPr lang="en-US" dirty="0" smtClean="0"/>
              <a:t>of obtaining </a:t>
            </a:r>
            <a:r>
              <a:rPr lang="en-US" dirty="0"/>
              <a:t>the necessary data, then plan how these data would be analyzed, </a:t>
            </a:r>
            <a:r>
              <a:rPr lang="en-US" dirty="0" smtClean="0"/>
              <a:t>determine what </a:t>
            </a:r>
            <a:r>
              <a:rPr lang="en-US" dirty="0"/>
              <a:t>errors might occur because of the intrinsic limitations of the instruments, </a:t>
            </a:r>
            <a:r>
              <a:rPr lang="en-US" dirty="0" smtClean="0"/>
              <a:t>and define </a:t>
            </a:r>
            <a:r>
              <a:rPr lang="en-US" dirty="0"/>
              <a:t>the expected statistical weights of the observations. Only when it was clear </a:t>
            </a:r>
            <a:r>
              <a:rPr lang="en-US" dirty="0" smtClean="0"/>
              <a:t>that crucial </a:t>
            </a:r>
            <a:r>
              <a:rPr lang="en-US" dirty="0"/>
              <a:t>results could be obtained would we proceed with the project</a:t>
            </a:r>
            <a:r>
              <a:rPr lang="en-US" dirty="0" smtClean="0"/>
              <a:t>. The </a:t>
            </a:r>
            <a:r>
              <a:rPr lang="en-US" dirty="0"/>
              <a:t>principles </a:t>
            </a:r>
            <a:r>
              <a:rPr lang="en-US" dirty="0" smtClean="0"/>
              <a:t>of science </a:t>
            </a:r>
            <a:r>
              <a:rPr lang="en-US" dirty="0"/>
              <a:t>systems engineering would be applied throughout the lifetime of the project </a:t>
            </a:r>
            <a:r>
              <a:rPr lang="en-US" dirty="0" smtClean="0"/>
              <a:t>to ensure </a:t>
            </a:r>
            <a:r>
              <a:rPr lang="en-US" dirty="0"/>
              <a:t>that no changes occurred that would jeopardize its scientific success. – </a:t>
            </a:r>
            <a:r>
              <a:rPr lang="en-US" dirty="0" smtClean="0"/>
              <a:t>Dr. Riccardo Giacconi</a:t>
            </a:r>
            <a:r>
              <a:rPr lang="en-US" dirty="0"/>
              <a:t>, </a:t>
            </a:r>
            <a:r>
              <a:rPr lang="en-US" dirty="0" smtClean="0"/>
              <a:t>2002 Noble Laureate in Physics, “</a:t>
            </a:r>
            <a:r>
              <a:rPr lang="en-US" i="1" dirty="0" smtClean="0"/>
              <a:t>Secrets </a:t>
            </a:r>
            <a:r>
              <a:rPr lang="en-US" i="1" dirty="0"/>
              <a:t>of the Hoary </a:t>
            </a:r>
            <a:r>
              <a:rPr lang="en-US" i="1" dirty="0" smtClean="0"/>
              <a:t>Deep”</a:t>
            </a:r>
            <a:endParaRPr lang="en-US" dirty="0"/>
          </a:p>
        </p:txBody>
      </p:sp>
    </p:spTree>
    <p:extLst>
      <p:ext uri="{BB962C8B-B14F-4D97-AF65-F5344CB8AC3E}">
        <p14:creationId xmlns:p14="http://schemas.microsoft.com/office/powerpoint/2010/main" val="121005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59807" y="200025"/>
            <a:ext cx="7729086" cy="6457950"/>
          </a:xfrm>
          <a:prstGeom prst="rect">
            <a:avLst/>
          </a:prstGeom>
        </p:spPr>
      </p:pic>
    </p:spTree>
    <p:extLst>
      <p:ext uri="{BB962C8B-B14F-4D97-AF65-F5344CB8AC3E}">
        <p14:creationId xmlns:p14="http://schemas.microsoft.com/office/powerpoint/2010/main" val="82579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3928" y="277124"/>
            <a:ext cx="8807116" cy="6375758"/>
          </a:xfrm>
          <a:prstGeom prst="rect">
            <a:avLst/>
          </a:prstGeom>
        </p:spPr>
      </p:pic>
    </p:spTree>
    <p:extLst>
      <p:ext uri="{BB962C8B-B14F-4D97-AF65-F5344CB8AC3E}">
        <p14:creationId xmlns:p14="http://schemas.microsoft.com/office/powerpoint/2010/main" val="17553969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5096</TotalTime>
  <Words>552</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Century Gothic</vt:lpstr>
      <vt:lpstr>Garamond</vt:lpstr>
      <vt:lpstr>Wingdings 3</vt:lpstr>
      <vt:lpstr>Wisp</vt:lpstr>
      <vt:lpstr>         IEEE SC VP of Finances         AdCom Report    </vt:lpstr>
      <vt:lpstr>Budgetary Actions Accomplished in 2019</vt:lpstr>
      <vt:lpstr>Budgetary Actions Accomplished in 2018</vt:lpstr>
      <vt:lpstr>Budgetary Actions Accomplished (Con’t)</vt:lpstr>
      <vt:lpstr>Some Additional Information  to Consider</vt:lpstr>
      <vt:lpstr>PowerPoint Presentation</vt:lpstr>
      <vt:lpstr>“Science Systems Engineering” - A Definition</vt:lpstr>
      <vt:lpstr>PowerPoint Presentation</vt:lpstr>
      <vt:lpstr>PowerPoint Presentation</vt:lpstr>
      <vt:lpstr>References </vt:lpstr>
    </vt:vector>
  </TitlesOfParts>
  <Company>NASA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Holt, Stephen M</dc:creator>
  <cp:lastModifiedBy>Holt, Stephen M</cp:lastModifiedBy>
  <cp:revision>428</cp:revision>
  <dcterms:created xsi:type="dcterms:W3CDTF">2015-02-02T02:55:01Z</dcterms:created>
  <dcterms:modified xsi:type="dcterms:W3CDTF">2019-08-28T17:26:08Z</dcterms:modified>
</cp:coreProperties>
</file>