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5" r:id="rId7"/>
    <p:sldId id="264"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0" d="100"/>
          <a:sy n="80" d="100"/>
        </p:scale>
        <p:origin x="69"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Chen" userId="2e516ebbb66f059f" providerId="LiveId" clId="{5731A402-3D28-46DB-A456-532B98CF3122}"/>
    <pc:docChg chg="undo custSel addSld modSld sldOrd">
      <pc:chgData name="Andy Chen" userId="2e516ebbb66f059f" providerId="LiveId" clId="{5731A402-3D28-46DB-A456-532B98CF3122}" dt="2020-08-11T18:08:01.079" v="1156" actId="20577"/>
      <pc:docMkLst>
        <pc:docMk/>
      </pc:docMkLst>
      <pc:sldChg chg="modSp mod">
        <pc:chgData name="Andy Chen" userId="2e516ebbb66f059f" providerId="LiveId" clId="{5731A402-3D28-46DB-A456-532B98CF3122}" dt="2020-08-10T21:14:52.286" v="230" actId="20577"/>
        <pc:sldMkLst>
          <pc:docMk/>
          <pc:sldMk cId="761282232" sldId="259"/>
        </pc:sldMkLst>
        <pc:spChg chg="mod">
          <ac:chgData name="Andy Chen" userId="2e516ebbb66f059f" providerId="LiveId" clId="{5731A402-3D28-46DB-A456-532B98CF3122}" dt="2020-08-10T21:14:52.286" v="230" actId="20577"/>
          <ac:spMkLst>
            <pc:docMk/>
            <pc:sldMk cId="761282232" sldId="259"/>
            <ac:spMk id="4" creationId="{5BAB76B3-D2D7-4587-8C49-BE97BC3F7749}"/>
          </ac:spMkLst>
        </pc:spChg>
      </pc:sldChg>
      <pc:sldChg chg="modSp mod ord">
        <pc:chgData name="Andy Chen" userId="2e516ebbb66f059f" providerId="LiveId" clId="{5731A402-3D28-46DB-A456-532B98CF3122}" dt="2020-08-11T18:08:01.079" v="1156" actId="20577"/>
        <pc:sldMkLst>
          <pc:docMk/>
          <pc:sldMk cId="2822691506" sldId="260"/>
        </pc:sldMkLst>
        <pc:spChg chg="mod">
          <ac:chgData name="Andy Chen" userId="2e516ebbb66f059f" providerId="LiveId" clId="{5731A402-3D28-46DB-A456-532B98CF3122}" dt="2020-08-11T18:08:01.079" v="1156" actId="20577"/>
          <ac:spMkLst>
            <pc:docMk/>
            <pc:sldMk cId="2822691506" sldId="260"/>
            <ac:spMk id="6" creationId="{AEA58944-5545-4118-979B-D9E64B47EF7E}"/>
          </ac:spMkLst>
        </pc:spChg>
      </pc:sldChg>
      <pc:sldChg chg="addSp delSp modSp mod">
        <pc:chgData name="Andy Chen" userId="2e516ebbb66f059f" providerId="LiveId" clId="{5731A402-3D28-46DB-A456-532B98CF3122}" dt="2020-08-11T02:39:25.222" v="240" actId="20577"/>
        <pc:sldMkLst>
          <pc:docMk/>
          <pc:sldMk cId="377855812" sldId="262"/>
        </pc:sldMkLst>
        <pc:spChg chg="mod">
          <ac:chgData name="Andy Chen" userId="2e516ebbb66f059f" providerId="LiveId" clId="{5731A402-3D28-46DB-A456-532B98CF3122}" dt="2020-08-11T02:39:25.222" v="240" actId="20577"/>
          <ac:spMkLst>
            <pc:docMk/>
            <pc:sldMk cId="377855812" sldId="262"/>
            <ac:spMk id="6" creationId="{AEA58944-5545-4118-979B-D9E64B47EF7E}"/>
          </ac:spMkLst>
        </pc:spChg>
        <pc:picChg chg="add del mod">
          <ac:chgData name="Andy Chen" userId="2e516ebbb66f059f" providerId="LiveId" clId="{5731A402-3D28-46DB-A456-532B98CF3122}" dt="2020-08-10T16:15:54.686" v="159" actId="931"/>
          <ac:picMkLst>
            <pc:docMk/>
            <pc:sldMk cId="377855812" sldId="262"/>
            <ac:picMk id="3" creationId="{7B308F9C-E17F-4AB1-B3F9-234C885062A6}"/>
          </ac:picMkLst>
        </pc:picChg>
        <pc:picChg chg="add mod">
          <ac:chgData name="Andy Chen" userId="2e516ebbb66f059f" providerId="LiveId" clId="{5731A402-3D28-46DB-A456-532B98CF3122}" dt="2020-08-10T16:17:38.284" v="162" actId="14100"/>
          <ac:picMkLst>
            <pc:docMk/>
            <pc:sldMk cId="377855812" sldId="262"/>
            <ac:picMk id="7" creationId="{26642E5D-35F4-430C-8861-97E32AB2483B}"/>
          </ac:picMkLst>
        </pc:picChg>
      </pc:sldChg>
      <pc:sldChg chg="modSp add mod">
        <pc:chgData name="Andy Chen" userId="2e516ebbb66f059f" providerId="LiveId" clId="{5731A402-3D28-46DB-A456-532B98CF3122}" dt="2020-08-11T03:15:44.330" v="321"/>
        <pc:sldMkLst>
          <pc:docMk/>
          <pc:sldMk cId="4151002614" sldId="263"/>
        </pc:sldMkLst>
        <pc:spChg chg="mod">
          <ac:chgData name="Andy Chen" userId="2e516ebbb66f059f" providerId="LiveId" clId="{5731A402-3D28-46DB-A456-532B98CF3122}" dt="2020-08-11T02:49:53.726" v="253" actId="20577"/>
          <ac:spMkLst>
            <pc:docMk/>
            <pc:sldMk cId="4151002614" sldId="263"/>
            <ac:spMk id="4" creationId="{5BAB76B3-D2D7-4587-8C49-BE97BC3F7749}"/>
          </ac:spMkLst>
        </pc:spChg>
        <pc:spChg chg="mod">
          <ac:chgData name="Andy Chen" userId="2e516ebbb66f059f" providerId="LiveId" clId="{5731A402-3D28-46DB-A456-532B98CF3122}" dt="2020-08-11T03:15:44.330" v="321"/>
          <ac:spMkLst>
            <pc:docMk/>
            <pc:sldMk cId="4151002614" sldId="263"/>
            <ac:spMk id="6" creationId="{AEA58944-5545-4118-979B-D9E64B47EF7E}"/>
          </ac:spMkLst>
        </pc:spChg>
      </pc:sldChg>
      <pc:sldChg chg="modSp add mod">
        <pc:chgData name="Andy Chen" userId="2e516ebbb66f059f" providerId="LiveId" clId="{5731A402-3D28-46DB-A456-532B98CF3122}" dt="2020-08-11T05:16:40.025" v="843" actId="20577"/>
        <pc:sldMkLst>
          <pc:docMk/>
          <pc:sldMk cId="1382273311" sldId="264"/>
        </pc:sldMkLst>
        <pc:spChg chg="mod">
          <ac:chgData name="Andy Chen" userId="2e516ebbb66f059f" providerId="LiveId" clId="{5731A402-3D28-46DB-A456-532B98CF3122}" dt="2020-08-11T04:45:05.674" v="745" actId="20577"/>
          <ac:spMkLst>
            <pc:docMk/>
            <pc:sldMk cId="1382273311" sldId="264"/>
            <ac:spMk id="4" creationId="{5BAB76B3-D2D7-4587-8C49-BE97BC3F7749}"/>
          </ac:spMkLst>
        </pc:spChg>
        <pc:spChg chg="mod">
          <ac:chgData name="Andy Chen" userId="2e516ebbb66f059f" providerId="LiveId" clId="{5731A402-3D28-46DB-A456-532B98CF3122}" dt="2020-08-11T05:16:40.025" v="843" actId="20577"/>
          <ac:spMkLst>
            <pc:docMk/>
            <pc:sldMk cId="1382273311" sldId="264"/>
            <ac:spMk id="6" creationId="{AEA58944-5545-4118-979B-D9E64B47EF7E}"/>
          </ac:spMkLst>
        </pc:spChg>
      </pc:sldChg>
      <pc:sldChg chg="addSp modSp add mod">
        <pc:chgData name="Andy Chen" userId="2e516ebbb66f059f" providerId="LiveId" clId="{5731A402-3D28-46DB-A456-532B98CF3122}" dt="2020-08-11T18:05:47.914" v="1063" actId="20577"/>
        <pc:sldMkLst>
          <pc:docMk/>
          <pc:sldMk cId="4259684278" sldId="265"/>
        </pc:sldMkLst>
        <pc:spChg chg="mod">
          <ac:chgData name="Andy Chen" userId="2e516ebbb66f059f" providerId="LiveId" clId="{5731A402-3D28-46DB-A456-532B98CF3122}" dt="2020-08-11T03:22:43.988" v="361" actId="20577"/>
          <ac:spMkLst>
            <pc:docMk/>
            <pc:sldMk cId="4259684278" sldId="265"/>
            <ac:spMk id="4" creationId="{5BAB76B3-D2D7-4587-8C49-BE97BC3F7749}"/>
          </ac:spMkLst>
        </pc:spChg>
        <pc:spChg chg="mod">
          <ac:chgData name="Andy Chen" userId="2e516ebbb66f059f" providerId="LiveId" clId="{5731A402-3D28-46DB-A456-532B98CF3122}" dt="2020-08-11T18:05:47.914" v="1063" actId="20577"/>
          <ac:spMkLst>
            <pc:docMk/>
            <pc:sldMk cId="4259684278" sldId="265"/>
            <ac:spMk id="6" creationId="{AEA58944-5545-4118-979B-D9E64B47EF7E}"/>
          </ac:spMkLst>
        </pc:spChg>
        <pc:picChg chg="add mod">
          <ac:chgData name="Andy Chen" userId="2e516ebbb66f059f" providerId="LiveId" clId="{5731A402-3D28-46DB-A456-532B98CF3122}" dt="2020-08-11T03:24:56.508" v="436" actId="1076"/>
          <ac:picMkLst>
            <pc:docMk/>
            <pc:sldMk cId="4259684278" sldId="265"/>
            <ac:picMk id="5" creationId="{9D2D227A-B0A9-4654-A49E-0C9836618F6E}"/>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pic>
        <p:nvPicPr>
          <p:cNvPr id="3" name="Picture 2" descr="A close up of a necklace&#10;&#10;Description automatically generated">
            <a:extLst>
              <a:ext uri="{FF2B5EF4-FFF2-40B4-BE49-F238E27FC236}">
                <a16:creationId xmlns:a16="http://schemas.microsoft.com/office/drawing/2014/main" id="{D527BE5E-9AE9-4705-804D-F5F5DB7650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322B62-6E67-46C9-8E60-C1731F3CD34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4221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D438B-C15B-41D3-8458-2B874E10B2DA}"/>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741963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95EE3-4E38-4936-865C-73445294F218}"/>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00263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pic>
        <p:nvPicPr>
          <p:cNvPr id="8" name="Picture 7" descr="A picture containing monitor&#10;&#10;Description automatically generated">
            <a:extLst>
              <a:ext uri="{FF2B5EF4-FFF2-40B4-BE49-F238E27FC236}">
                <a16:creationId xmlns:a16="http://schemas.microsoft.com/office/drawing/2014/main" id="{F7C15606-C310-40E6-B245-C56476D46D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31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BF33-0809-4FC2-8ADA-2D2F34A0D8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8D3BB-E229-4CFF-8881-519668E28F9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F3931A-5804-4D91-8B12-F62020876F5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570422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FE5ACB-3737-465C-9046-2B615FBB246C}"/>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218778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BCC8A-E3F9-47FE-9412-1451A74E2C71}"/>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52101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A0A3305-DBD3-419B-9ADD-486F2F381A3D}"/>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033509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C3614-C6F7-418D-93A1-479FC2D3F16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2008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6E8495-3FBC-4322-A034-048B13E88BC4}"/>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8/11/2020</a:t>
            </a:fld>
            <a:endParaRPr lang="en-US"/>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7724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close up of a necklace&#10;&#10;Description automatically generated">
            <a:extLst>
              <a:ext uri="{FF2B5EF4-FFF2-40B4-BE49-F238E27FC236}">
                <a16:creationId xmlns:a16="http://schemas.microsoft.com/office/drawing/2014/main" id="{43253E22-6A49-444C-A7B6-5406DD36CD2A}"/>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542176" y="1689724"/>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rgbClr val="0C70AC"/>
                </a:solidFill>
              </a:rPr>
              <a:t>IEEE Systems Council</a:t>
            </a:r>
            <a:br>
              <a:rPr lang="en-US" sz="3600" dirty="0">
                <a:solidFill>
                  <a:srgbClr val="0C70AC"/>
                </a:solidFill>
              </a:rPr>
            </a:br>
            <a:r>
              <a:rPr lang="en-US" sz="3200" dirty="0">
                <a:solidFill>
                  <a:srgbClr val="0C70AC"/>
                </a:solidFill>
              </a:rPr>
              <a:t>IEEE TEMS</a:t>
            </a:r>
            <a:endParaRPr lang="en-US" sz="3600" dirty="0">
              <a:solidFill>
                <a:srgbClr val="0C70AC"/>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542176" y="2895266"/>
            <a:ext cx="6881887" cy="1453768"/>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Andy Chen</a:t>
            </a:r>
          </a:p>
          <a:p>
            <a:endParaRPr lang="en-US" sz="1300" dirty="0"/>
          </a:p>
          <a:p>
            <a:r>
              <a:rPr lang="en-US" dirty="0"/>
              <a:t>August 28, 2020</a:t>
            </a:r>
          </a:p>
          <a:p>
            <a:r>
              <a:rPr lang="en-US" dirty="0"/>
              <a:t>Virtual via </a:t>
            </a:r>
            <a:r>
              <a:rPr lang="en-US" dirty="0" err="1"/>
              <a:t>GoTo</a:t>
            </a:r>
            <a:r>
              <a:rPr lang="en-US" dirty="0"/>
              <a:t> Meeting</a:t>
            </a:r>
          </a:p>
        </p:txBody>
      </p:sp>
    </p:spTree>
    <p:extLst>
      <p:ext uri="{BB962C8B-B14F-4D97-AF65-F5344CB8AC3E}">
        <p14:creationId xmlns:p14="http://schemas.microsoft.com/office/powerpoint/2010/main" val="216269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Mission, Vision and Field of Interest</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t>TEMS Mission</a:t>
            </a:r>
          </a:p>
          <a:p>
            <a:pPr marL="457200" lvl="1" indent="0">
              <a:buNone/>
            </a:pPr>
            <a:r>
              <a:rPr lang="en-US" sz="2000" dirty="0"/>
              <a:t>To advance, enhance, and improve essential management and leadership knowledge and skills of IEEE members.</a:t>
            </a:r>
            <a:endParaRPr lang="en-US" sz="2400" dirty="0"/>
          </a:p>
          <a:p>
            <a:r>
              <a:rPr lang="en-US" sz="2400" b="1" dirty="0"/>
              <a:t>TEMS Vision</a:t>
            </a:r>
          </a:p>
          <a:p>
            <a:pPr marL="457200" lvl="1" indent="0">
              <a:buNone/>
            </a:pPr>
            <a:r>
              <a:rPr lang="en-US" sz="2000" dirty="0"/>
              <a:t>To be the premier resource of essential management and leadership knowledge.</a:t>
            </a:r>
          </a:p>
          <a:p>
            <a:r>
              <a:rPr lang="en-US" sz="2400" b="1" dirty="0"/>
              <a:t>Field of Interest</a:t>
            </a:r>
          </a:p>
          <a:p>
            <a:pPr marL="457200" lvl="1" indent="0">
              <a:buNone/>
            </a:pPr>
            <a:r>
              <a:rPr lang="en-US" sz="2000" dirty="0"/>
              <a:t>The Field of Interest of the TEMS encompasses the management sciences and practices required for defining, implementing, and managing engineering and technology. Specific topics of interest include, but are not limited to: technology policy development, assessment, and transfer; research; product design and development; manufacturing operations; innovation and entrepreneurship; program and project management; strategy; education and training; </a:t>
            </a:r>
            <a:r>
              <a:rPr lang="en-US" sz="2000" dirty="0" err="1"/>
              <a:t>organisational</a:t>
            </a:r>
            <a:r>
              <a:rPr lang="en-US" sz="2000" dirty="0"/>
              <a:t> development and human behavior; transitioning to management; and the socioeconomic impact of engineering and technology management.</a:t>
            </a:r>
          </a:p>
          <a:p>
            <a:pPr marL="0" indent="0">
              <a:buNone/>
            </a:pPr>
            <a:endParaRPr lang="en-US" sz="2400" dirty="0"/>
          </a:p>
          <a:p>
            <a:endParaRPr lang="en-US" dirty="0"/>
          </a:p>
        </p:txBody>
      </p:sp>
    </p:spTree>
    <p:extLst>
      <p:ext uri="{BB962C8B-B14F-4D97-AF65-F5344CB8AC3E}">
        <p14:creationId xmlns:p14="http://schemas.microsoft.com/office/powerpoint/2010/main" val="328925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975838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Leaders Enabling Products/Services Success For Good</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Five Focus Areas</a:t>
            </a:r>
          </a:p>
          <a:p>
            <a:pPr marL="800100" lvl="1" indent="-342900">
              <a:buFont typeface="+mj-lt"/>
              <a:buAutoNum type="arabicPeriod"/>
            </a:pPr>
            <a:r>
              <a:rPr lang="en-US" sz="2000" dirty="0"/>
              <a:t>Moving Product/Services from Idea to Market</a:t>
            </a:r>
          </a:p>
          <a:p>
            <a:pPr marL="800100" lvl="1" indent="-342900">
              <a:buFont typeface="+mj-lt"/>
              <a:buAutoNum type="arabicPeriod"/>
            </a:pPr>
            <a:r>
              <a:rPr lang="en-US" sz="2000" dirty="0"/>
              <a:t>Identifying and Implementing Successful Projects, and Systems</a:t>
            </a:r>
          </a:p>
          <a:p>
            <a:pPr marL="800100" lvl="1" indent="-342900">
              <a:buFont typeface="+mj-lt"/>
              <a:buAutoNum type="arabicPeriod"/>
            </a:pPr>
            <a:r>
              <a:rPr lang="en-US" sz="2000" dirty="0"/>
              <a:t>Integrating Technology for Capability and Productivity</a:t>
            </a:r>
          </a:p>
          <a:p>
            <a:pPr marL="800100" lvl="1" indent="-342900">
              <a:buFont typeface="+mj-lt"/>
              <a:buAutoNum type="arabicPeriod"/>
            </a:pPr>
            <a:r>
              <a:rPr lang="en-US" sz="2000" dirty="0"/>
              <a:t>Developing from Engineer to Leader</a:t>
            </a:r>
          </a:p>
          <a:p>
            <a:pPr marL="800100" lvl="1" indent="-342900">
              <a:buFont typeface="+mj-lt"/>
              <a:buAutoNum type="arabicPeriod"/>
            </a:pPr>
            <a:r>
              <a:rPr lang="en-US" sz="2000" dirty="0"/>
              <a:t>Balancing the Norms of Society, Government, and Regulators</a:t>
            </a:r>
          </a:p>
          <a:p>
            <a:pPr lvl="1"/>
            <a:r>
              <a:rPr lang="en-US" dirty="0"/>
              <a:t>.</a:t>
            </a:r>
          </a:p>
        </p:txBody>
      </p:sp>
    </p:spTree>
    <p:extLst>
      <p:ext uri="{BB962C8B-B14F-4D97-AF65-F5344CB8AC3E}">
        <p14:creationId xmlns:p14="http://schemas.microsoft.com/office/powerpoint/2010/main" val="76128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Main Activities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All Conferences are converted to Online in 2020</a:t>
            </a:r>
          </a:p>
          <a:p>
            <a:r>
              <a:rPr lang="en-US" dirty="0"/>
              <a:t>All Conference budgeted as virtual events in 2021</a:t>
            </a:r>
          </a:p>
          <a:p>
            <a:endParaRPr lang="en-US" dirty="0"/>
          </a:p>
          <a:p>
            <a:endParaRPr lang="en-US" dirty="0"/>
          </a:p>
          <a:p>
            <a:endParaRPr lang="en-US" dirty="0"/>
          </a:p>
          <a:p>
            <a:endParaRPr lang="en-US" dirty="0"/>
          </a:p>
          <a:p>
            <a:endParaRPr lang="en-US" dirty="0"/>
          </a:p>
          <a:p>
            <a:endParaRPr lang="en-US" dirty="0"/>
          </a:p>
          <a:p>
            <a:endParaRPr lang="en-US" dirty="0"/>
          </a:p>
          <a:p>
            <a:r>
              <a:rPr lang="en-US" dirty="0"/>
              <a:t>Collaborate in </a:t>
            </a:r>
            <a:r>
              <a:rPr lang="en-US" dirty="0" err="1"/>
              <a:t>SysCon</a:t>
            </a:r>
            <a:r>
              <a:rPr lang="en-US" dirty="0"/>
              <a:t> China in Shanghai in 2021</a:t>
            </a:r>
          </a:p>
        </p:txBody>
      </p:sp>
      <p:pic>
        <p:nvPicPr>
          <p:cNvPr id="7" name="Picture 6">
            <a:extLst>
              <a:ext uri="{FF2B5EF4-FFF2-40B4-BE49-F238E27FC236}">
                <a16:creationId xmlns:a16="http://schemas.microsoft.com/office/drawing/2014/main" id="{26642E5D-35F4-430C-8861-97E32AB24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107" y="2870059"/>
            <a:ext cx="9929479" cy="2413141"/>
          </a:xfrm>
          <a:prstGeom prst="rect">
            <a:avLst/>
          </a:prstGeom>
        </p:spPr>
      </p:pic>
    </p:spTree>
    <p:extLst>
      <p:ext uri="{BB962C8B-B14F-4D97-AF65-F5344CB8AC3E}">
        <p14:creationId xmlns:p14="http://schemas.microsoft.com/office/powerpoint/2010/main" val="37785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Publication</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 IEEE Transaction of Engineering Management (TEM)</a:t>
            </a:r>
          </a:p>
          <a:p>
            <a:pPr lvl="1"/>
            <a:r>
              <a:rPr lang="en-US" dirty="0"/>
              <a:t>Received more than 1,000 paper submissions in 2019 and is now listed in Australia ABDC as an “A” journal.  </a:t>
            </a:r>
          </a:p>
          <a:p>
            <a:pPr marL="457200" lvl="1" indent="0">
              <a:buNone/>
            </a:pPr>
            <a:endParaRPr lang="en-US" dirty="0"/>
          </a:p>
          <a:p>
            <a:r>
              <a:rPr lang="en-US" dirty="0"/>
              <a:t>IEEE Engineering Management Review (EMR) </a:t>
            </a:r>
          </a:p>
          <a:p>
            <a:pPr lvl="1"/>
            <a:r>
              <a:rPr lang="en-US" dirty="0"/>
              <a:t>become a must read for the practitioners with new and compelling content in every issue</a:t>
            </a:r>
          </a:p>
          <a:p>
            <a:pPr lvl="1"/>
            <a:endParaRPr lang="en-US" dirty="0"/>
          </a:p>
          <a:p>
            <a:r>
              <a:rPr lang="en-US" dirty="0"/>
              <a:t>IEEE TEMS Technology Leadership Brief  - New Publication </a:t>
            </a:r>
          </a:p>
          <a:p>
            <a:pPr lvl="1"/>
            <a:r>
              <a:rPr lang="en-US" dirty="0"/>
              <a:t>publishes original applied content to supplement contextual knowledge related to managing engineering and technology for technology specialists, managers, and those with an interest in developing an understanding of managing technologies, processes, teams, and organizations. Content will include 5-6 articles per issue, 500-600 words per topic aligned with the Society’s Field of Interest and the approved Five-Focus Areas.</a:t>
            </a:r>
          </a:p>
          <a:p>
            <a:endParaRPr lang="en-US" dirty="0"/>
          </a:p>
        </p:txBody>
      </p:sp>
    </p:spTree>
    <p:extLst>
      <p:ext uri="{BB962C8B-B14F-4D97-AF65-F5344CB8AC3E}">
        <p14:creationId xmlns:p14="http://schemas.microsoft.com/office/powerpoint/2010/main" val="4151002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Marketing and Communication</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4594711" cy="457949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Social Media Presence</a:t>
            </a:r>
          </a:p>
          <a:p>
            <a:pPr lvl="1"/>
            <a:r>
              <a:rPr lang="en-US" dirty="0"/>
              <a:t>Twitter, Facebook, Instagram, </a:t>
            </a:r>
            <a:r>
              <a:rPr lang="en-US" dirty="0" err="1"/>
              <a:t>Linkedin</a:t>
            </a:r>
            <a:r>
              <a:rPr lang="en-US" dirty="0"/>
              <a:t> and </a:t>
            </a:r>
            <a:r>
              <a:rPr lang="en-US" dirty="0" err="1"/>
              <a:t>Youtub</a:t>
            </a:r>
            <a:endParaRPr lang="en-US" dirty="0"/>
          </a:p>
          <a:p>
            <a:r>
              <a:rPr lang="en-US" dirty="0"/>
              <a:t>Thursday with TEMS Webinars</a:t>
            </a:r>
          </a:p>
          <a:p>
            <a:pPr lvl="1"/>
            <a:r>
              <a:rPr lang="en-US" dirty="0"/>
              <a:t>Launched in May .</a:t>
            </a:r>
          </a:p>
          <a:p>
            <a:pPr lvl="1"/>
            <a:r>
              <a:rPr lang="en-US" dirty="0"/>
              <a:t>Will convert to Virtual Distinguished Lecture Program (VDLP) in 2021</a:t>
            </a:r>
          </a:p>
          <a:p>
            <a:r>
              <a:rPr lang="en-US" dirty="0"/>
              <a:t>Weekly posts on media</a:t>
            </a:r>
          </a:p>
          <a:p>
            <a:pPr lvl="1"/>
            <a:r>
              <a:rPr lang="en-US" dirty="0"/>
              <a:t>Member Feature, Technology Manager Feature and Work from Home Feature </a:t>
            </a:r>
          </a:p>
          <a:p>
            <a:r>
              <a:rPr lang="en-US" dirty="0"/>
              <a:t>TEMS Podcast – Q4</a:t>
            </a:r>
          </a:p>
          <a:p>
            <a:pPr lvl="1"/>
            <a:r>
              <a:rPr lang="en-US" dirty="0"/>
              <a:t>Managers need to constantly learn from others to be effective in their roles. Podcasts are an effective way to consume new information. Podcasts are an ideal vehicle to provide useful information to managers when it’s convenient from them.</a:t>
            </a:r>
          </a:p>
        </p:txBody>
      </p:sp>
      <p:pic>
        <p:nvPicPr>
          <p:cNvPr id="5" name="Content Placeholder 4">
            <a:extLst>
              <a:ext uri="{FF2B5EF4-FFF2-40B4-BE49-F238E27FC236}">
                <a16:creationId xmlns:a16="http://schemas.microsoft.com/office/drawing/2014/main" id="{9D2D227A-B0A9-4654-A49E-0C9836618F6E}"/>
              </a:ext>
            </a:extLst>
          </p:cNvPr>
          <p:cNvPicPr>
            <a:picLocks noChangeAspect="1"/>
          </p:cNvPicPr>
          <p:nvPr/>
        </p:nvPicPr>
        <p:blipFill>
          <a:blip r:embed="rId2"/>
          <a:stretch>
            <a:fillRect/>
          </a:stretch>
        </p:blipFill>
        <p:spPr>
          <a:xfrm>
            <a:off x="6880194" y="1773568"/>
            <a:ext cx="4681148" cy="2538060"/>
          </a:xfrm>
          <a:prstGeom prst="rect">
            <a:avLst/>
          </a:prstGeom>
        </p:spPr>
      </p:pic>
    </p:spTree>
    <p:extLst>
      <p:ext uri="{BB962C8B-B14F-4D97-AF65-F5344CB8AC3E}">
        <p14:creationId xmlns:p14="http://schemas.microsoft.com/office/powerpoint/2010/main" val="4259684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Training and Education</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Leaders development Program  </a:t>
            </a:r>
          </a:p>
          <a:p>
            <a:pPr lvl="1"/>
            <a:r>
              <a:rPr lang="en-US" dirty="0"/>
              <a:t>an inter-disciplinary focus has identified the need for developing leaders with a unique blend of skills in management of people, organization, business and technology. Several courses that exists focus on one or two aspects at a time. </a:t>
            </a:r>
          </a:p>
          <a:p>
            <a:pPr lvl="1"/>
            <a:endParaRPr lang="en-US" dirty="0"/>
          </a:p>
          <a:p>
            <a:r>
              <a:rPr lang="en-US" dirty="0"/>
              <a:t>Certificate Program on Innovation &amp; Technology Management</a:t>
            </a:r>
          </a:p>
          <a:p>
            <a:pPr lvl="1"/>
            <a:r>
              <a:rPr lang="en-US" dirty="0"/>
              <a:t>collaborating with a leading university to co-develop a certificate program in technology management</a:t>
            </a:r>
          </a:p>
          <a:p>
            <a:pPr lvl="1"/>
            <a:endParaRPr lang="en-US" dirty="0"/>
          </a:p>
          <a:p>
            <a:r>
              <a:rPr lang="en-US" dirty="0"/>
              <a:t>Certificate Program on Entrepreneurs in the Developing Countries</a:t>
            </a:r>
          </a:p>
          <a:p>
            <a:pPr lvl="1"/>
            <a:r>
              <a:rPr lang="en-US" dirty="0"/>
              <a:t>Support ISVx’ approach on “ Seeds local energy entrepreneurs ability to create lasting enterprises that provides sustainable power, education, and economic development”</a:t>
            </a:r>
          </a:p>
        </p:txBody>
      </p:sp>
    </p:spTree>
    <p:extLst>
      <p:ext uri="{BB962C8B-B14F-4D97-AF65-F5344CB8AC3E}">
        <p14:creationId xmlns:p14="http://schemas.microsoft.com/office/powerpoint/2010/main" val="138227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Projects &amp; Collaboration Opportunities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Collaborate in SysCon China in Shanghai in 2021</a:t>
            </a:r>
          </a:p>
          <a:p>
            <a:r>
              <a:rPr lang="it-IT" dirty="0"/>
              <a:t>Speakers for TEMS Podcast</a:t>
            </a:r>
          </a:p>
          <a:p>
            <a:r>
              <a:rPr lang="it-IT" dirty="0"/>
              <a:t>Paricipate in TEMS VDLP in 2021</a:t>
            </a:r>
          </a:p>
          <a:p>
            <a:r>
              <a:rPr lang="it-IT" dirty="0"/>
              <a:t>Collaborate in </a:t>
            </a:r>
            <a:r>
              <a:rPr lang="en-US" dirty="0"/>
              <a:t>Certificate Program. May be deliver a lecture or two on systems engineering</a:t>
            </a:r>
            <a:endParaRPr lang="it-IT" dirty="0"/>
          </a:p>
          <a:p>
            <a:r>
              <a:rPr lang="it-IT" dirty="0"/>
              <a:t>Authors and Editors for </a:t>
            </a:r>
            <a:r>
              <a:rPr lang="en-US" dirty="0"/>
              <a:t>IEEE TEMS Technology Leadership Brief </a:t>
            </a:r>
            <a:endParaRPr lang="it-IT" dirty="0"/>
          </a:p>
          <a:p>
            <a:endParaRPr lang="it-IT" dirty="0"/>
          </a:p>
        </p:txBody>
      </p:sp>
    </p:spTree>
    <p:extLst>
      <p:ext uri="{BB962C8B-B14F-4D97-AF65-F5344CB8AC3E}">
        <p14:creationId xmlns:p14="http://schemas.microsoft.com/office/powerpoint/2010/main" val="2822691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Motion(s)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Provide precise text that </a:t>
            </a:r>
            <a:r>
              <a:rPr lang="en-US" dirty="0" err="1"/>
              <a:t>AdCom</a:t>
            </a:r>
            <a:r>
              <a:rPr lang="en-US" dirty="0"/>
              <a:t> is voting on.</a:t>
            </a:r>
          </a:p>
          <a:p>
            <a:r>
              <a:rPr lang="en-US" dirty="0"/>
              <a:t>Below the motion, please include pros, cons and any financial implications. </a:t>
            </a:r>
          </a:p>
          <a:p>
            <a:r>
              <a:rPr lang="en-US" dirty="0"/>
              <a:t>One slide per motion.</a:t>
            </a:r>
          </a:p>
          <a:p>
            <a:endParaRPr lang="en-US" dirty="0"/>
          </a:p>
          <a:p>
            <a:r>
              <a:rPr lang="en-US" dirty="0"/>
              <a:t>Example: To increase the budget for overlength page charges for 2019 to $125k.</a:t>
            </a:r>
          </a:p>
          <a:p>
            <a:r>
              <a:rPr lang="en-US" dirty="0"/>
              <a:t>Pros: </a:t>
            </a:r>
          </a:p>
          <a:p>
            <a:pPr lvl="1"/>
            <a:r>
              <a:rPr lang="en-US" dirty="0"/>
              <a:t>XYZ</a:t>
            </a:r>
          </a:p>
          <a:p>
            <a:r>
              <a:rPr lang="en-US" dirty="0"/>
              <a:t>Cons: </a:t>
            </a:r>
          </a:p>
          <a:p>
            <a:pPr lvl="1"/>
            <a:r>
              <a:rPr lang="en-US" dirty="0"/>
              <a:t>XYZ</a:t>
            </a:r>
          </a:p>
          <a:p>
            <a:r>
              <a:rPr lang="en-US" dirty="0"/>
              <a:t>Financial Implications: Amount in USD</a:t>
            </a:r>
          </a:p>
        </p:txBody>
      </p:sp>
    </p:spTree>
    <p:extLst>
      <p:ext uri="{BB962C8B-B14F-4D97-AF65-F5344CB8AC3E}">
        <p14:creationId xmlns:p14="http://schemas.microsoft.com/office/powerpoint/2010/main" val="3498938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655</Words>
  <Application>Microsoft Office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LucidaGrande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Andy Chen</cp:lastModifiedBy>
  <cp:revision>20</cp:revision>
  <dcterms:created xsi:type="dcterms:W3CDTF">2020-06-23T20:53:44Z</dcterms:created>
  <dcterms:modified xsi:type="dcterms:W3CDTF">2020-08-11T18:08:11Z</dcterms:modified>
</cp:coreProperties>
</file>