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8" r:id="rId2"/>
    <p:sldMasterId id="2147483679" r:id="rId3"/>
  </p:sldMasterIdLst>
  <p:notesMasterIdLst>
    <p:notesMasterId r:id="rId16"/>
  </p:notesMasterIdLst>
  <p:sldIdLst>
    <p:sldId id="256" r:id="rId4"/>
    <p:sldId id="259" r:id="rId5"/>
    <p:sldId id="276" r:id="rId6"/>
    <p:sldId id="280" r:id="rId7"/>
    <p:sldId id="278" r:id="rId8"/>
    <p:sldId id="281" r:id="rId9"/>
    <p:sldId id="272" r:id="rId10"/>
    <p:sldId id="277" r:id="rId11"/>
    <p:sldId id="279" r:id="rId12"/>
    <p:sldId id="274" r:id="rId13"/>
    <p:sldId id="261" r:id="rId14"/>
    <p:sldId id="26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57" autoAdjust="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-7.2</a:t>
            </a:r>
            <a:r>
              <a:rPr lang="en-US" baseline="0" dirty="0"/>
              <a:t> Higher grade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D1B76-6A5E-4F40-B4F9-99DEE62204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8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OUs  that are related to Systems Council</a:t>
            </a:r>
          </a:p>
        </p:txBody>
      </p:sp>
    </p:spTree>
    <p:extLst>
      <p:ext uri="{BB962C8B-B14F-4D97-AF65-F5344CB8AC3E}">
        <p14:creationId xmlns:p14="http://schemas.microsoft.com/office/powerpoint/2010/main" val="74929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7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71499" y="2571988"/>
            <a:ext cx="7917982" cy="6779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71499" y="3318987"/>
            <a:ext cx="7917982" cy="93321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21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0" y="595952"/>
            <a:ext cx="9141074" cy="1835951"/>
            <a:chOff x="0" y="1074510"/>
            <a:chExt cx="9141074" cy="1835951"/>
          </a:xfrm>
        </p:grpSpPr>
        <p:pic>
          <p:nvPicPr>
            <p:cNvPr id="60" name="Shape 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1084587"/>
              <a:ext cx="1823679" cy="1823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1074510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Shape 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76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864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152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9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44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1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61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6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47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7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8531162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900" marR="0" lvl="0" indent="-2794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900" marR="0" lvl="0" indent="-2794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4672294" y="1369219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900" marR="0" lvl="0" indent="-2794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Graphic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900" marR="0" lvl="0" indent="-2794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3"/>
          </p:nvPr>
        </p:nvSpPr>
        <p:spPr>
          <a:xfrm>
            <a:off x="4563191" y="1369219"/>
            <a:ext cx="4265581" cy="310753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TwoColumnBullets2Graphic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26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297611" y="899332"/>
            <a:ext cx="8531162" cy="31699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1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297611" y="1369219"/>
            <a:ext cx="4156479" cy="310789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342900" marR="0" lvl="0" indent="-279400" algn="l" rtl="0">
              <a:lnSpc>
                <a:spcPct val="90000"/>
              </a:lnSpc>
              <a:spcBef>
                <a:spcPts val="8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-1651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778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44600" marR="0" lvl="3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87500" marR="0" lvl="4" indent="-152400" algn="l" rtl="0">
              <a:lnSpc>
                <a:spcPct val="90000"/>
              </a:lnSpc>
              <a:spcBef>
                <a:spcPts val="4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563191" y="1369219"/>
            <a:ext cx="4265581" cy="148948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563191" y="2991236"/>
            <a:ext cx="4265581" cy="148587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59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303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48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28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60858"/>
            <a:ext cx="9144000" cy="138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9105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284909" y="4628375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6">
            <a:alphaModFix/>
          </a:blip>
          <a:srcRect r="2161"/>
          <a:stretch/>
        </p:blipFill>
        <p:spPr>
          <a:xfrm>
            <a:off x="8038947" y="4560577"/>
            <a:ext cx="857754" cy="4994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284909" y="4628375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3349" y="4553785"/>
            <a:ext cx="859278" cy="2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5" y="0"/>
            <a:ext cx="9140333" cy="6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457700"/>
            <a:ext cx="9140333" cy="685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6300-A9EB-4E90-90AB-59055DA3E1F9}" type="datetimeFigureOut">
              <a:rPr lang="fi-FI" smtClean="0"/>
              <a:t>30.8.2019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6378-03EE-48B9-BDB4-8D31A8E3C1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63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rscienceshow.com/2010/06/bring-us-your-burning-science-question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fro-ip.blogspot.com/2012/07/10-reasons-to-follow-european-approach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p.ieee.org/" TargetMode="External"/><Relationship Id="rId2" Type="http://schemas.openxmlformats.org/officeDocument/2006/relationships/hyperlink" Target="https://yp.ieee.org/funding-porta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571499" y="2571988"/>
            <a:ext cx="7917982" cy="677941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lvl="0" indent="-209550"/>
            <a:r>
              <a:rPr lang="en-US" dirty="0"/>
              <a:t>Young Professional Report – Fall 2019</a:t>
            </a:r>
            <a:endParaRPr sz="33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571499" y="3258388"/>
            <a:ext cx="7917982" cy="93321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lvl="0" indent="-177800">
              <a:spcBef>
                <a:spcPts val="0"/>
              </a:spcBef>
              <a:buClr>
                <a:srgbClr val="0066A1"/>
              </a:buClr>
            </a:pPr>
            <a:r>
              <a:rPr lang="en-US" sz="2400" dirty="0"/>
              <a:t>James Ritchie III</a:t>
            </a:r>
          </a:p>
          <a:p>
            <a:pPr lvl="0" indent="-177800">
              <a:spcBef>
                <a:spcPts val="0"/>
              </a:spcBef>
              <a:buClr>
                <a:srgbClr val="0066A1"/>
              </a:buClr>
            </a:pPr>
            <a:r>
              <a:rPr lang="en-US" dirty="0"/>
              <a:t>IEEE Systems Council Young Professional Representative</a:t>
            </a:r>
          </a:p>
          <a:p>
            <a:pPr lvl="0" indent="-177800">
              <a:spcBef>
                <a:spcPts val="0"/>
              </a:spcBef>
              <a:buClr>
                <a:srgbClr val="0066A1"/>
              </a:buClr>
            </a:pPr>
            <a:r>
              <a:rPr lang="en-US" sz="2400" dirty="0"/>
              <a:t>IEEE Young Professionals Global Taskforce Member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CCB6-0ABB-45E7-897A-40183203A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YP Q/A at </a:t>
            </a:r>
            <a:r>
              <a:rPr lang="en-US" dirty="0" err="1"/>
              <a:t>SysCon</a:t>
            </a:r>
            <a:r>
              <a:rPr lang="en-US" dirty="0"/>
              <a:t>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5F8A16-74B3-4993-BC39-9A31E2E20D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7611" y="1001169"/>
            <a:ext cx="8531162" cy="3475942"/>
          </a:xfrm>
        </p:spPr>
        <p:txBody>
          <a:bodyPr/>
          <a:lstStyle/>
          <a:p>
            <a:r>
              <a:rPr lang="en-US" sz="1800" dirty="0"/>
              <a:t>Had about 18 YPs attend the event</a:t>
            </a:r>
          </a:p>
          <a:p>
            <a:r>
              <a:rPr lang="en-US" sz="1800" dirty="0"/>
              <a:t>3 people from industry on the panel</a:t>
            </a:r>
          </a:p>
          <a:p>
            <a:r>
              <a:rPr lang="en-US" sz="1800" dirty="0"/>
              <a:t>Very good conversations between the panel and YPs</a:t>
            </a:r>
          </a:p>
          <a:p>
            <a:r>
              <a:rPr lang="en-US" sz="1800" dirty="0"/>
              <a:t>Got good feedback from attendees afterwards</a:t>
            </a:r>
          </a:p>
        </p:txBody>
      </p:sp>
      <p:pic>
        <p:nvPicPr>
          <p:cNvPr id="3" name="Picture 2" descr="Image result for ieee systems conference 2019">
            <a:extLst>
              <a:ext uri="{FF2B5EF4-FFF2-40B4-BE49-F238E27FC236}">
                <a16:creationId xmlns:a16="http://schemas.microsoft.com/office/drawing/2014/main" id="{2F75A925-CA4E-4194-8EEA-61C13F9E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89" y="3844890"/>
            <a:ext cx="52387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eee young professionals">
            <a:extLst>
              <a:ext uri="{FF2B5EF4-FFF2-40B4-BE49-F238E27FC236}">
                <a16:creationId xmlns:a16="http://schemas.microsoft.com/office/drawing/2014/main" id="{589248DC-9337-4CCA-9525-9327084B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2700758"/>
            <a:ext cx="5298066" cy="8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3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-14605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23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How can the IEEE Systems Council help?</a:t>
            </a:r>
            <a:endParaRPr sz="23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27FE6-72AC-409C-AE85-71AF2F01655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7611" y="921075"/>
            <a:ext cx="8531162" cy="3556036"/>
          </a:xfrm>
        </p:spPr>
        <p:txBody>
          <a:bodyPr/>
          <a:lstStyle/>
          <a:p>
            <a:r>
              <a:rPr lang="en-US" sz="1800" dirty="0"/>
              <a:t>Continued support for YP events</a:t>
            </a:r>
          </a:p>
          <a:p>
            <a:r>
              <a:rPr lang="en-US" sz="1800" dirty="0"/>
              <a:t>Support for the YP Rep to continue to attend the yearly TAB YP F2F summit</a:t>
            </a:r>
          </a:p>
          <a:p>
            <a:r>
              <a:rPr lang="en-US" sz="1800" dirty="0"/>
              <a:t>Support for the YP Rep to go to IEEE YP F2F Conference</a:t>
            </a:r>
          </a:p>
          <a:p>
            <a:r>
              <a:rPr lang="en-US" sz="1800" dirty="0"/>
              <a:t>Let me know how I can help your society’s YP</a:t>
            </a:r>
          </a:p>
        </p:txBody>
      </p:sp>
      <p:pic>
        <p:nvPicPr>
          <p:cNvPr id="1026" name="Picture 2" descr="Image result for ieee systems council">
            <a:extLst>
              <a:ext uri="{FF2B5EF4-FFF2-40B4-BE49-F238E27FC236}">
                <a16:creationId xmlns:a16="http://schemas.microsoft.com/office/drawing/2014/main" id="{ADDDF036-392B-4C5A-AF20-9E6C5DC9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42" y="2571750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-14605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23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23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5811-3C90-4FA1-8F5E-86B439B3F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68810" y="948212"/>
            <a:ext cx="3247075" cy="3247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297611" y="424066"/>
            <a:ext cx="8531162" cy="39113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-14605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</a:pPr>
            <a:r>
              <a:rPr lang="en-US" sz="2300" b="1" i="0" u="none" strike="noStrike" cap="none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300" b="1" i="0" u="none" strike="noStrike" cap="none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297611" y="927749"/>
            <a:ext cx="4535646" cy="3549361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This year: IEEE Global YP Task Force</a:t>
            </a:r>
          </a:p>
          <a:p>
            <a:pPr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YP Face to Face – San Diego</a:t>
            </a:r>
          </a:p>
          <a:p>
            <a:pPr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µVolunteering update</a:t>
            </a:r>
          </a:p>
          <a:p>
            <a:pPr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What else have I been doing?</a:t>
            </a:r>
          </a:p>
          <a:p>
            <a:pPr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YP Q/A at </a:t>
            </a:r>
            <a:r>
              <a:rPr lang="en-US" sz="2000" dirty="0" err="1"/>
              <a:t>SysCon</a:t>
            </a:r>
            <a:r>
              <a:rPr lang="en-US" sz="2000" dirty="0"/>
              <a:t> 2019</a:t>
            </a:r>
          </a:p>
          <a:p>
            <a:pPr indent="-3365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the IEEE Systems Council help?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99A6A-AF47-475C-B9C6-7848473B8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40763" y="1144498"/>
            <a:ext cx="3814449" cy="28608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2F6B-22F7-4F5A-BEF6-82BD664E6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Year: IEEE Young Professionals Global Task Force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D6E4A-6024-4D6A-A09B-DCAFB32D613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7611" y="983673"/>
            <a:ext cx="4156479" cy="3493437"/>
          </a:xfrm>
        </p:spPr>
        <p:txBody>
          <a:bodyPr/>
          <a:lstStyle/>
          <a:p>
            <a:r>
              <a:rPr lang="en-US" sz="2000" dirty="0"/>
              <a:t>The IEEE YP Group reports to the </a:t>
            </a:r>
            <a:r>
              <a:rPr lang="en-US" sz="2000" dirty="0" err="1"/>
              <a:t>BoD</a:t>
            </a:r>
            <a:endParaRPr lang="en-US" sz="2000" dirty="0"/>
          </a:p>
          <a:p>
            <a:r>
              <a:rPr lang="en-US" sz="2000" dirty="0"/>
              <a:t>Has representation from MGA and TAB</a:t>
            </a:r>
          </a:p>
          <a:p>
            <a:r>
              <a:rPr lang="en-US" sz="2000" dirty="0"/>
              <a:t>Diverse group</a:t>
            </a:r>
          </a:p>
          <a:p>
            <a:r>
              <a:rPr lang="en-US" sz="2000" dirty="0"/>
              <a:t>Develops business plan for YP</a:t>
            </a:r>
          </a:p>
          <a:p>
            <a:r>
              <a:rPr lang="en-US" sz="2000" dirty="0"/>
              <a:t>Manages the Funding Portal for YP events</a:t>
            </a:r>
          </a:p>
          <a:p>
            <a:r>
              <a:rPr lang="en-US" sz="2000" dirty="0"/>
              <a:t>Promotes marketing for YP</a:t>
            </a:r>
          </a:p>
          <a:p>
            <a:r>
              <a:rPr lang="en-US" sz="2000" dirty="0"/>
              <a:t>Works with </a:t>
            </a:r>
            <a:r>
              <a:rPr lang="en-US" sz="2000" dirty="0" err="1"/>
              <a:t>BoD</a:t>
            </a:r>
            <a:r>
              <a:rPr lang="en-US" sz="2000" dirty="0"/>
              <a:t> on new initiatives involving YPs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FDDAB-16EC-4B53-9CF6-202B3C81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070" y="852185"/>
            <a:ext cx="3624925" cy="36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BA01-6214-4100-B4D7-0059C5083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tasks in Global YP Task Force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57389-0FEC-4764-8AA8-C20D486B702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7611" y="1356960"/>
            <a:ext cx="4156479" cy="3302406"/>
          </a:xfrm>
        </p:spPr>
        <p:txBody>
          <a:bodyPr/>
          <a:lstStyle/>
          <a:p>
            <a:r>
              <a:rPr lang="en-US" sz="2000" dirty="0"/>
              <a:t>Manage Funding Portal </a:t>
            </a:r>
            <a:r>
              <a:rPr lang="en-US" sz="2000" dirty="0">
                <a:hlinkClick r:id="rId2"/>
              </a:rPr>
              <a:t>https://yp.ieee.org/funding-portal/</a:t>
            </a:r>
            <a:r>
              <a:rPr lang="en-US" sz="2000" dirty="0"/>
              <a:t> </a:t>
            </a:r>
          </a:p>
          <a:p>
            <a:r>
              <a:rPr lang="en-US" sz="2000" dirty="0"/>
              <a:t>Maintain website – </a:t>
            </a:r>
            <a:r>
              <a:rPr lang="en-US" sz="2000" dirty="0">
                <a:hlinkClick r:id="rId3"/>
              </a:rPr>
              <a:t>https://yp.ieee.org/</a:t>
            </a:r>
            <a:endParaRPr lang="en-US" sz="2000" dirty="0"/>
          </a:p>
          <a:p>
            <a:r>
              <a:rPr lang="en-US" sz="2000" dirty="0"/>
              <a:t>Discuss new business plan goals</a:t>
            </a:r>
          </a:p>
          <a:p>
            <a:r>
              <a:rPr lang="en-US" sz="2000" dirty="0"/>
              <a:t>Support µ</a:t>
            </a:r>
            <a:r>
              <a:rPr lang="en-US" sz="2000" dirty="0" err="1"/>
              <a:t>Voltuneering</a:t>
            </a:r>
            <a:endParaRPr lang="en-US" sz="2000" dirty="0"/>
          </a:p>
          <a:p>
            <a:r>
              <a:rPr lang="en-US" sz="2000" dirty="0"/>
              <a:t>Assist in communications</a:t>
            </a: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D45DCE50-C002-47C4-BBE9-F3BA2185C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191" y="2184875"/>
            <a:ext cx="4659823" cy="7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4705-4A97-4A96-9C83-BE5AB44AE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YP Face to Face Meeting – San Diego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CBFB5-52CC-4218-9031-691D104C9A5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7611" y="1011383"/>
            <a:ext cx="3588589" cy="3465728"/>
          </a:xfrm>
        </p:spPr>
        <p:txBody>
          <a:bodyPr/>
          <a:lstStyle/>
          <a:p>
            <a:r>
              <a:rPr lang="en-US" sz="1600" dirty="0"/>
              <a:t>2-day meeting</a:t>
            </a:r>
          </a:p>
          <a:p>
            <a:r>
              <a:rPr lang="en-US" sz="1600" dirty="0"/>
              <a:t>Discussed current business plan progress</a:t>
            </a:r>
          </a:p>
          <a:p>
            <a:pPr lvl="1"/>
            <a:r>
              <a:rPr lang="en-US" sz="1600" dirty="0"/>
              <a:t>µ</a:t>
            </a:r>
            <a:r>
              <a:rPr lang="en-US" sz="1600" dirty="0" err="1"/>
              <a:t>Voltuneering</a:t>
            </a:r>
            <a:r>
              <a:rPr lang="en-US" sz="1600" dirty="0"/>
              <a:t> pilot progress</a:t>
            </a:r>
          </a:p>
          <a:p>
            <a:pPr lvl="1"/>
            <a:r>
              <a:rPr lang="en-US" sz="1600" dirty="0"/>
              <a:t>Loyalty program</a:t>
            </a:r>
          </a:p>
          <a:p>
            <a:pPr lvl="2"/>
            <a:r>
              <a:rPr lang="en-US" sz="1400" dirty="0"/>
              <a:t>Senior membership elevation</a:t>
            </a:r>
          </a:p>
          <a:p>
            <a:pPr lvl="1"/>
            <a:r>
              <a:rPr lang="en-US" sz="1600" dirty="0"/>
              <a:t>Funding events</a:t>
            </a:r>
          </a:p>
          <a:p>
            <a:r>
              <a:rPr lang="en-US" sz="1600" dirty="0"/>
              <a:t>Discuss new goals for the upcoming business plan</a:t>
            </a:r>
          </a:p>
          <a:p>
            <a:r>
              <a:rPr lang="en-US" sz="1600" dirty="0"/>
              <a:t>Hosted a debate</a:t>
            </a:r>
          </a:p>
          <a:p>
            <a:r>
              <a:rPr lang="en-US" sz="1600" dirty="0"/>
              <a:t>Killed IEEE Xplore Flex</a:t>
            </a:r>
          </a:p>
          <a:p>
            <a:r>
              <a:rPr lang="en-US" sz="1600" dirty="0"/>
              <a:t>Discussed voting power of YPs</a:t>
            </a:r>
          </a:p>
          <a:p>
            <a:r>
              <a:rPr lang="en-US" sz="1600" dirty="0"/>
              <a:t>Updated manuals to help new YPs</a:t>
            </a:r>
          </a:p>
          <a:p>
            <a:pPr lvl="1"/>
            <a:endParaRPr lang="en-US" dirty="0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12AE3F7E-5106-445E-B985-CB9A441C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93" y="1178666"/>
            <a:ext cx="4955596" cy="27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6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3376-044C-4985-8D59-6D2D47EFE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YP Face to Face Meeting – San Diego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06C6D3-F141-4899-A9B8-A11C8B886F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800" dirty="0"/>
              <a:t>Motion 1: The IEEE Young Professionals committee recommends that every technical society and council must have a Young Professional representative.  - Voting: Unanimous </a:t>
            </a:r>
          </a:p>
          <a:p>
            <a:pPr fontAlgn="base"/>
            <a:r>
              <a:rPr lang="en-US" sz="1800" dirty="0"/>
              <a:t>Motion 2: The IEEE Young Professionals committee endorses the creation of an ad-hoc to perform an assessment on the current status of the IEEE Young Professionals and their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1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" y="2990624"/>
            <a:ext cx="1052173" cy="743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86" y="4746064"/>
            <a:ext cx="382229" cy="354902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989683" y="584438"/>
            <a:ext cx="7947149" cy="38242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171450" algn="just" defTabSz="685800">
              <a:spcBef>
                <a:spcPts val="450"/>
              </a:spcBef>
              <a:buClr>
                <a:prstClr val="black"/>
              </a:buClr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IEEE </a:t>
            </a:r>
            <a:r>
              <a:rPr lang="en-GB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Xplore</a:t>
            </a: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YP Access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Leverage an existing IEEE service to provide IEEE Young Professional members with the technical content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GB" sz="825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271463" lvl="1" indent="-171450" algn="just" defTabSz="685800">
              <a:spcBef>
                <a:spcPts val="450"/>
              </a:spcBef>
              <a:buClr>
                <a:prstClr val="black"/>
              </a:buClr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µVolunteering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Introduce a platform that allows IEEE Young Professional members to create and find flexible micro-volunteering opportunities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US" sz="225" dirty="0">
              <a:solidFill>
                <a:prstClr val="black"/>
              </a:solidFill>
              <a:latin typeface="Calibri" panose="020F0502020204030204"/>
            </a:endParaRPr>
          </a:p>
          <a:p>
            <a:pPr marL="271463" lvl="1" indent="-171450" algn="just" defTabSz="685800">
              <a:spcBef>
                <a:spcPts val="450"/>
              </a:spcBef>
              <a:buClr>
                <a:prstClr val="black"/>
              </a:buClr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Loyalty program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Improve members and volunteers’ experience and the feeling of belonging to the organization</a:t>
            </a:r>
          </a:p>
          <a:p>
            <a:pPr marL="485775" lvl="1" indent="-214313" algn="just" defTabSz="685800">
              <a:spcBef>
                <a:spcPts val="375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Increase members engagement, recognize and track local volunteer efforts on every level</a:t>
            </a:r>
          </a:p>
          <a:p>
            <a:pPr marL="485775" lvl="1" indent="-214313" algn="just" defTabSz="685800">
              <a:spcBef>
                <a:spcPts val="375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GB" sz="225" dirty="0">
              <a:solidFill>
                <a:prstClr val="black"/>
              </a:solidFill>
              <a:latin typeface="Calibri" panose="020F0502020204030204"/>
            </a:endParaRPr>
          </a:p>
          <a:p>
            <a:pPr marL="271463" lvl="1" indent="-171450" algn="just" defTabSz="685800">
              <a:spcBef>
                <a:spcPts val="450"/>
              </a:spcBef>
              <a:buClr>
                <a:prstClr val="black"/>
              </a:buClr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Signature &amp; Meet Up Events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Support presence at high-profile events to expand global IEEE Young Professionals community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Attract industry practitioners and increase inter-unit engagement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US" sz="225" dirty="0">
              <a:solidFill>
                <a:prstClr val="black"/>
              </a:solidFill>
              <a:latin typeface="Calibri" panose="020F0502020204030204"/>
            </a:endParaRPr>
          </a:p>
          <a:p>
            <a:pPr marL="271463" lvl="1" indent="-171450" algn="just" defTabSz="685800">
              <a:spcBef>
                <a:spcPts val="450"/>
              </a:spcBef>
              <a:buClr>
                <a:prstClr val="black"/>
              </a:buClr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Seed/Local Activity funding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Provide support for local events to increase local volunteers engagement </a:t>
            </a: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Build ecosystem needed to create fully sustainable YP Affinity Groups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485775" lvl="1" indent="-214313" algn="just" defTabSz="685800">
              <a:spcBef>
                <a:spcPts val="45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27366" y="1968"/>
            <a:ext cx="6615924" cy="52298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r" defTabSz="685800"/>
            <a:r>
              <a:rPr lang="en-CA" sz="2100" dirty="0">
                <a:solidFill>
                  <a:prstClr val="black"/>
                </a:solidFill>
              </a:rPr>
              <a:t>IEEE Young Professionals Business Plan Projects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2" y="473247"/>
            <a:ext cx="624962" cy="721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2" y="2206552"/>
            <a:ext cx="966658" cy="579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7" y="1287234"/>
            <a:ext cx="597589" cy="722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0" y="3827936"/>
            <a:ext cx="747040" cy="832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77" y="4788485"/>
            <a:ext cx="891406" cy="26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21C5-3E2A-473B-B673-266EB219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µVolunteering?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1982C-C377-4595-871A-DE8E976A206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594655" y="1047879"/>
            <a:ext cx="6234119" cy="3429231"/>
          </a:xfrm>
        </p:spPr>
        <p:txBody>
          <a:bodyPr/>
          <a:lstStyle/>
          <a:p>
            <a:r>
              <a:rPr lang="en-US" sz="1700" dirty="0"/>
              <a:t>Idea: volunteering within IEEE should be more flexible and adaptable to today’s busy lives</a:t>
            </a:r>
          </a:p>
          <a:p>
            <a:r>
              <a:rPr lang="en-US" sz="1700" dirty="0"/>
              <a:t>Making long commitments isn’t possible for some people</a:t>
            </a:r>
          </a:p>
          <a:p>
            <a:r>
              <a:rPr lang="en-US" sz="1700" dirty="0"/>
              <a:t>µV aims to increase the visibility of short-term or intermittent volunteering</a:t>
            </a:r>
          </a:p>
          <a:p>
            <a:r>
              <a:rPr lang="en-US" sz="1700" dirty="0"/>
              <a:t>Currently in a testing phase</a:t>
            </a:r>
          </a:p>
          <a:p>
            <a:pPr lvl="1"/>
            <a:r>
              <a:rPr lang="en-US" sz="1700" dirty="0"/>
              <a:t>Wraps up in December 2019 (was extended)</a:t>
            </a:r>
          </a:p>
          <a:p>
            <a:r>
              <a:rPr lang="en-US" sz="1700" dirty="0"/>
              <a:t>Limited to select number of OUs</a:t>
            </a:r>
          </a:p>
          <a:p>
            <a:pPr lvl="1"/>
            <a:r>
              <a:rPr lang="en-US" sz="1700" dirty="0"/>
              <a:t>Communications Society</a:t>
            </a:r>
          </a:p>
          <a:p>
            <a:pPr lvl="1"/>
            <a:r>
              <a:rPr lang="en-US" sz="1700" dirty="0"/>
              <a:t>Computer Society</a:t>
            </a:r>
          </a:p>
          <a:p>
            <a:r>
              <a:rPr lang="en-US" sz="1700" dirty="0"/>
              <a:t>Will make recommendation to </a:t>
            </a:r>
            <a:r>
              <a:rPr lang="en-US" sz="1700" dirty="0" err="1"/>
              <a:t>BoD</a:t>
            </a:r>
            <a:r>
              <a:rPr lang="en-US" sz="1700" dirty="0"/>
              <a:t> on how to proceed</a:t>
            </a:r>
          </a:p>
        </p:txBody>
      </p:sp>
      <p:pic>
        <p:nvPicPr>
          <p:cNvPr id="1026" name="Picture 2" descr="Volunteer!">
            <a:extLst>
              <a:ext uri="{FF2B5EF4-FFF2-40B4-BE49-F238E27FC236}">
                <a16:creationId xmlns:a16="http://schemas.microsoft.com/office/drawing/2014/main" id="{10C9930B-E892-40AB-9632-03FDFAC1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1" y="919679"/>
            <a:ext cx="2223394" cy="35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1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F9FD-BCA1-4EB4-8E28-056448B4A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else have I been doing?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581D6-8CDD-4178-8F8C-4A470062C7E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7611" y="969403"/>
            <a:ext cx="3813751" cy="3507708"/>
          </a:xfrm>
        </p:spPr>
        <p:txBody>
          <a:bodyPr/>
          <a:lstStyle/>
          <a:p>
            <a:r>
              <a:rPr lang="en-US" sz="2000" dirty="0"/>
              <a:t>Attend TAB YP Telecons</a:t>
            </a:r>
          </a:p>
          <a:p>
            <a:r>
              <a:rPr lang="en-US" sz="2000" dirty="0"/>
              <a:t>Assisting in updating the J-MASS website</a:t>
            </a:r>
          </a:p>
          <a:p>
            <a:r>
              <a:rPr lang="en-US" sz="2000" dirty="0"/>
              <a:t>Treasurer of Southern New Jersey Section (Region 2)</a:t>
            </a:r>
          </a:p>
          <a:p>
            <a:r>
              <a:rPr lang="en-US" sz="2000" dirty="0"/>
              <a:t>Ran YP event at </a:t>
            </a:r>
            <a:r>
              <a:rPr lang="en-US" sz="2000" dirty="0" err="1"/>
              <a:t>SysCon</a:t>
            </a:r>
            <a:r>
              <a:rPr lang="en-US" sz="2000" dirty="0"/>
              <a:t> 2019</a:t>
            </a:r>
          </a:p>
          <a:p>
            <a:r>
              <a:rPr lang="en-US" sz="2000" dirty="0"/>
              <a:t>Planning ISSE YP Event w/ potential collaboration with INCOSE</a:t>
            </a:r>
          </a:p>
          <a:p>
            <a:endParaRPr lang="en-US" sz="2000" dirty="0"/>
          </a:p>
        </p:txBody>
      </p:sp>
      <p:pic>
        <p:nvPicPr>
          <p:cNvPr id="4100" name="Picture 4" descr="Image result for ieee region 2 map">
            <a:extLst>
              <a:ext uri="{FF2B5EF4-FFF2-40B4-BE49-F238E27FC236}">
                <a16:creationId xmlns:a16="http://schemas.microsoft.com/office/drawing/2014/main" id="{8DCA0D49-2A95-40B8-BCA6-E20E9F4DD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80" y="1034071"/>
            <a:ext cx="4876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896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568</Words>
  <Application>Microsoft Office PowerPoint</Application>
  <PresentationFormat>On-screen Show (16:9)</PresentationFormat>
  <Paragraphs>88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LucidaGrande</vt:lpstr>
      <vt:lpstr>Merriweather Sans</vt:lpstr>
      <vt:lpstr>Noto Sans Symbols</vt:lpstr>
      <vt:lpstr>Title Slides</vt:lpstr>
      <vt:lpstr>Content Slides</vt:lpstr>
      <vt:lpstr>Office Theme</vt:lpstr>
      <vt:lpstr>Young Professional Report – Fall 2019</vt:lpstr>
      <vt:lpstr>Outline</vt:lpstr>
      <vt:lpstr>This Year: IEEE Young Professionals Global Task Force</vt:lpstr>
      <vt:lpstr>My tasks in Global YP Task Force</vt:lpstr>
      <vt:lpstr>IEEE YP Face to Face Meeting – San Diego </vt:lpstr>
      <vt:lpstr>IEEE YP Face to Face Meeting – San Diego </vt:lpstr>
      <vt:lpstr>PowerPoint Presentation</vt:lpstr>
      <vt:lpstr>What is µVolunteering?</vt:lpstr>
      <vt:lpstr>What else have I been doing?</vt:lpstr>
      <vt:lpstr>YP Q/A at SysCon 2019</vt:lpstr>
      <vt:lpstr>How can the IEEE Systems Council help?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Professional Report</dc:title>
  <dc:creator>James Ritchie III</dc:creator>
  <cp:lastModifiedBy>James Ritchie III</cp:lastModifiedBy>
  <cp:revision>22</cp:revision>
  <dcterms:modified xsi:type="dcterms:W3CDTF">2019-08-30T14:28:03Z</dcterms:modified>
</cp:coreProperties>
</file>