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66" r:id="rId3"/>
    <p:sldId id="281" r:id="rId4"/>
    <p:sldId id="376" r:id="rId5"/>
    <p:sldId id="335" r:id="rId6"/>
    <p:sldId id="351" r:id="rId7"/>
    <p:sldId id="381" r:id="rId8"/>
    <p:sldId id="382" r:id="rId9"/>
    <p:sldId id="369" r:id="rId10"/>
    <p:sldId id="387" r:id="rId11"/>
    <p:sldId id="364" r:id="rId12"/>
    <p:sldId id="379" r:id="rId13"/>
    <p:sldId id="378" r:id="rId14"/>
    <p:sldId id="365" r:id="rId15"/>
    <p:sldId id="373" r:id="rId16"/>
    <p:sldId id="370" r:id="rId17"/>
    <p:sldId id="371" r:id="rId18"/>
    <p:sldId id="368" r:id="rId19"/>
    <p:sldId id="386" r:id="rId20"/>
    <p:sldId id="37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2CBF-507D-4561-A15B-CF186282440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CFCBC-DF9D-4BD3-A7F7-B06959091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AD2C5C-B5C5-4E06-BBB4-2953B0981D8C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3962CA-F52E-4AA1-9B23-A6D6E7B78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DBB4DF-D9FE-4BC4-960D-9F8B82BCA32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60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DBB4DF-D9FE-4BC4-960D-9F8B82BCA32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414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DBB4DF-D9FE-4BC4-960D-9F8B82BCA32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0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202930-DC55-4674-B73F-26010D17BFE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1085850"/>
            <a:ext cx="3908425" cy="29321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63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202930-DC55-4674-B73F-26010D17BFE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1085850"/>
            <a:ext cx="3908425" cy="29321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934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202930-DC55-4674-B73F-26010D17BFE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1085850"/>
            <a:ext cx="3908425" cy="29321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6401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202930-DC55-4674-B73F-26010D17BFE4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1085850"/>
            <a:ext cx="3908425" cy="2932113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426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DBB4DF-D9FE-4BC4-960D-9F8B82BCA32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08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DBB4DF-D9FE-4BC4-960D-9F8B82BCA32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31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8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4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CA94-AC96-49D5-98C7-6EDA52E382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2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3B95D-CBBC-42D0-B637-922D372285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5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CF0AF-6D49-4D27-AFA4-E1F7EDF4F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06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697A-1135-42F1-8B04-69CED4D6ED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4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EB35F-0685-4EDF-AD9D-4C4B35B82D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79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9897-84DB-47F2-8FF6-8AC4797F8E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2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A8F0C-FE1E-4912-8DF7-968172FD64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0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DC334-66B0-4F0C-BE72-2B075013BE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2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4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6A69-2433-459A-9364-03D0DDEA52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45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D34CC-AB51-4F46-8E7F-EFA6C3CC21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18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1059-C17D-472C-83F2-F4A19A540D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10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1F9A7-B049-4722-91AF-2AADEADA12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2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53E0-B962-40CA-8B0B-DFB51B51A7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0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5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8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7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3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3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3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CDB0-9068-41B5-9027-5DC428F8187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F190-59A9-4F26-9196-6D87A5514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6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63716-1328-4AED-98D3-E3F3961306B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447800"/>
            <a:ext cx="634365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IEEE Systems, Man, and Cybernetics Society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93520"/>
            <a:ext cx="6858000" cy="1655762"/>
          </a:xfrm>
        </p:spPr>
        <p:txBody>
          <a:bodyPr>
            <a:noAutofit/>
          </a:bodyPr>
          <a:lstStyle/>
          <a:p>
            <a:pPr eaLnBrk="1" hangingPunct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Adrian Stoica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SMC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Representative for the Systems Council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adrian.stoica@jpl.nasa.gov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03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4059" y="455420"/>
            <a:ext cx="7371471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itchFamily="34" charset="0"/>
                <a:cs typeface="Arial" pitchFamily="34" charset="0"/>
              </a:rPr>
              <a:t>IEEE SMC Society Publications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331" y="2005203"/>
            <a:ext cx="7258929" cy="4648200"/>
          </a:xfrm>
        </p:spPr>
        <p:txBody>
          <a:bodyPr/>
          <a:lstStyle/>
          <a:p>
            <a:pPr algn="just"/>
            <a:r>
              <a:rPr lang="en-US" sz="2000" b="1" dirty="0"/>
              <a:t>Transactions on Systems, Man, and Cybernetics: Systems</a:t>
            </a:r>
          </a:p>
          <a:p>
            <a:pPr algn="just"/>
            <a:r>
              <a:rPr lang="en-US" sz="2000" b="1" dirty="0"/>
              <a:t>Transactions on Human-Machine Systems</a:t>
            </a:r>
          </a:p>
          <a:p>
            <a:pPr algn="just"/>
            <a:r>
              <a:rPr lang="en-US" sz="2000" b="1" dirty="0"/>
              <a:t>Transactions on Cybernetics</a:t>
            </a:r>
          </a:p>
          <a:p>
            <a:pPr algn="just"/>
            <a:r>
              <a:rPr lang="en-US" sz="2000" b="1" dirty="0"/>
              <a:t>Transactions on Computational Social Systems</a:t>
            </a:r>
          </a:p>
          <a:p>
            <a:pPr algn="just"/>
            <a:r>
              <a:rPr lang="en-US" sz="2000" b="1" dirty="0"/>
              <a:t>SMC Magazine</a:t>
            </a:r>
          </a:p>
          <a:p>
            <a:pPr algn="just"/>
            <a:r>
              <a:rPr lang="en-US" sz="2000" b="1" dirty="0"/>
              <a:t>SMC </a:t>
            </a:r>
            <a:r>
              <a:rPr lang="en-US" sz="2000" b="1" dirty="0" err="1"/>
              <a:t>eNewsletter</a:t>
            </a:r>
            <a:endParaRPr lang="en-US" sz="2000" b="1" dirty="0"/>
          </a:p>
          <a:p>
            <a:pPr marL="0" indent="0" algn="just">
              <a:buNone/>
            </a:pPr>
            <a:endParaRPr lang="en-US" sz="1400" dirty="0"/>
          </a:p>
          <a:p>
            <a:pPr marL="574675" indent="-346075" algn="just" eaLnBrk="1" hangingPunct="1">
              <a:lnSpc>
                <a:spcPct val="90000"/>
              </a:lnSpc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2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4059" y="455420"/>
            <a:ext cx="7371471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itchFamily="34" charset="0"/>
                <a:cs typeface="Arial" pitchFamily="34" charset="0"/>
              </a:rPr>
              <a:t>IEEE SMC Society Conferences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329" y="1598420"/>
            <a:ext cx="7258929" cy="46482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b="1" dirty="0"/>
              <a:t>Flagship Conference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 algn="just">
              <a:buNone/>
            </a:pPr>
            <a:r>
              <a:rPr lang="en-US" sz="1800" dirty="0"/>
              <a:t>IEEE International Conference on Systems, Man, and Cybernetics</a:t>
            </a:r>
          </a:p>
          <a:p>
            <a:pPr marL="0" indent="0" algn="just">
              <a:buNone/>
            </a:pPr>
            <a:r>
              <a:rPr lang="en-US" sz="1800" dirty="0"/>
              <a:t>October </a:t>
            </a:r>
            <a:r>
              <a:rPr lang="en-US" sz="1800" dirty="0" smtClean="0"/>
              <a:t>06, </a:t>
            </a:r>
            <a:r>
              <a:rPr lang="en-US" sz="1800" dirty="0"/>
              <a:t>2017 - October </a:t>
            </a:r>
            <a:r>
              <a:rPr lang="en-US" sz="1800" dirty="0" smtClean="0"/>
              <a:t>09, 2019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Bari, Italy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/>
              <a:t>http://</a:t>
            </a:r>
            <a:r>
              <a:rPr lang="en-US" sz="1800" dirty="0" smtClean="0"/>
              <a:t>www.smc2019.org</a:t>
            </a:r>
            <a:r>
              <a:rPr lang="en-US" sz="1800" dirty="0"/>
              <a:t>/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1800" dirty="0"/>
              <a:t>IEEE International Conference on Systems, Man, and Cybernetics</a:t>
            </a:r>
          </a:p>
          <a:p>
            <a:pPr marL="0" indent="0" algn="just">
              <a:buNone/>
            </a:pPr>
            <a:r>
              <a:rPr lang="en-US" sz="1800" dirty="0"/>
              <a:t>October </a:t>
            </a:r>
            <a:r>
              <a:rPr lang="en-US" sz="1800" dirty="0" smtClean="0"/>
              <a:t>11, </a:t>
            </a:r>
            <a:r>
              <a:rPr lang="en-US" sz="1800" dirty="0"/>
              <a:t>2018 - October </a:t>
            </a:r>
            <a:r>
              <a:rPr lang="en-US" sz="1800" dirty="0" smtClean="0"/>
              <a:t>14, 2020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Toronto, Canada 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/>
              <a:t>http://</a:t>
            </a:r>
            <a:r>
              <a:rPr lang="en-US" sz="1800" dirty="0" smtClean="0"/>
              <a:t>www.smc2020.org</a:t>
            </a:r>
            <a:r>
              <a:rPr lang="en-US" sz="1800" dirty="0"/>
              <a:t>/</a:t>
            </a:r>
          </a:p>
          <a:p>
            <a:pPr marL="574675" indent="-346075" algn="just" eaLnBrk="1" hangingPunct="1">
              <a:lnSpc>
                <a:spcPct val="90000"/>
              </a:lnSpc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8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331" y="9372"/>
            <a:ext cx="7371471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itchFamily="34" charset="0"/>
                <a:cs typeface="Arial" pitchFamily="34" charset="0"/>
              </a:rPr>
              <a:t>SSE-area Book 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602" y="1648365"/>
            <a:ext cx="7258929" cy="46482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b="1" dirty="0"/>
              <a:t>Published titles in IEEE/Wiley Series on Systems Science and Engineering, updated in Aug. 2015</a:t>
            </a:r>
            <a:r>
              <a:rPr lang="en-US" sz="1400" dirty="0"/>
              <a:t>:</a:t>
            </a:r>
          </a:p>
          <a:p>
            <a:pPr marL="0" indent="0" algn="just">
              <a:buNone/>
            </a:pPr>
            <a:endParaRPr lang="en-US" sz="1400" b="1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Kulkarni, Reinforcement &amp; Systemic Machine Learning for Decision Making, 2012 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Chao/Cheng, Remote Sensing and Actuation Using Unmanned Vehicles, 2012 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 err="1"/>
              <a:t>Sadati</a:t>
            </a:r>
            <a:r>
              <a:rPr lang="en-US" sz="1400" b="1" dirty="0"/>
              <a:t>/Dumont/Gruver, Dynamical Legged Locomotion, 2012 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Yu/Tao, Modern Machine Learning: Techniques and Their Applications in Carton Animation Research , 2013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Tan/Zhou, Design of Scientific Workflows, 2013 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Deng, Operator-Based Nonlinear Control Systems, 2013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Li/Lu, Model-Based Robust Design for Complex Systems, 2014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Chang/</a:t>
            </a:r>
            <a:r>
              <a:rPr lang="en-US" sz="1400" b="1" dirty="0" err="1"/>
              <a:t>Pires</a:t>
            </a:r>
            <a:r>
              <a:rPr lang="en-US" sz="1400" b="1" dirty="0"/>
              <a:t>, Sustainable Solid Waste Management, 2015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Zhou/Li/</a:t>
            </a:r>
            <a:r>
              <a:rPr lang="en-US" sz="1400" b="1" dirty="0" err="1"/>
              <a:t>Weijnen</a:t>
            </a:r>
            <a:r>
              <a:rPr lang="en-US" sz="1400" b="1" dirty="0"/>
              <a:t>, </a:t>
            </a:r>
            <a:r>
              <a:rPr lang="en-US" sz="1400" b="1" i="1" dirty="0"/>
              <a:t>Contemporary Issues in Systems Science and Engineering</a:t>
            </a:r>
            <a:r>
              <a:rPr lang="en-US" sz="1400" b="1" dirty="0"/>
              <a:t>, 2015</a:t>
            </a:r>
            <a:endParaRPr lang="en-US" sz="1400" dirty="0"/>
          </a:p>
          <a:p>
            <a:pPr lvl="0" algn="just">
              <a:buFont typeface="+mj-lt"/>
              <a:buAutoNum type="arabicPeriod"/>
            </a:pPr>
            <a:r>
              <a:rPr lang="en-US" sz="1400" b="1" dirty="0"/>
              <a:t> </a:t>
            </a:r>
            <a:r>
              <a:rPr lang="en-US" sz="1400" b="1" dirty="0" err="1"/>
              <a:t>Savkin</a:t>
            </a:r>
            <a:r>
              <a:rPr lang="en-US" sz="1400" b="1" dirty="0"/>
              <a:t>/Cheng/Xi/</a:t>
            </a:r>
            <a:r>
              <a:rPr lang="en-US" sz="1400" b="1" dirty="0" err="1"/>
              <a:t>Javed</a:t>
            </a:r>
            <a:r>
              <a:rPr lang="en-US" sz="1400" b="1" dirty="0"/>
              <a:t>/</a:t>
            </a:r>
            <a:r>
              <a:rPr lang="en-US" sz="1400" b="1" dirty="0" err="1"/>
              <a:t>Matveev</a:t>
            </a:r>
            <a:r>
              <a:rPr lang="en-US" sz="1400" b="1" dirty="0"/>
              <a:t>/Nguyen, Distributed Coverage Control Problems for Mobile Robotic Sensor/Actuator Networks, 2015 </a:t>
            </a:r>
            <a:endParaRPr lang="en-US" sz="1400" dirty="0"/>
          </a:p>
          <a:p>
            <a:pPr marL="574675" indent="-346075" algn="just" eaLnBrk="1" hangingPunct="1">
              <a:lnSpc>
                <a:spcPct val="90000"/>
              </a:lnSpc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28469" y="853433"/>
            <a:ext cx="72589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ea typeface="Batang" panose="02030600000101010101" pitchFamily="18" charset="-127"/>
              </a:rPr>
              <a:t>Update</a:t>
            </a:r>
            <a:r>
              <a:rPr lang="en-US" altLang="en-US" sz="1800" dirty="0">
                <a:ea typeface="Batang" panose="02030600000101010101" pitchFamily="18" charset="-127"/>
              </a:rPr>
              <a:t> on </a:t>
            </a:r>
            <a:r>
              <a:rPr lang="en-US" altLang="en-US" sz="1800" i="1" dirty="0">
                <a:ea typeface="Batang" panose="02030600000101010101" pitchFamily="18" charset="-127"/>
              </a:rPr>
              <a:t>Wiley-IEEE Press Series on Systems Science and Engineering</a:t>
            </a:r>
            <a:r>
              <a:rPr lang="en-US" altLang="en-US" sz="1800" dirty="0">
                <a:ea typeface="Batang" panose="02030600000101010101" pitchFamily="18" charset="-127"/>
              </a:rPr>
              <a:t> (</a:t>
            </a:r>
            <a:r>
              <a:rPr lang="en-US" altLang="en-US" sz="1800" dirty="0" err="1">
                <a:ea typeface="Batang" panose="02030600000101010101" pitchFamily="18" charset="-127"/>
              </a:rPr>
              <a:t>Mengchu</a:t>
            </a:r>
            <a:r>
              <a:rPr lang="en-US" altLang="en-US" sz="1800" dirty="0">
                <a:ea typeface="Batang" panose="02030600000101010101" pitchFamily="18" charset="-127"/>
              </a:rPr>
              <a:t> Zhou, Ed.; H. Li and M. </a:t>
            </a:r>
            <a:r>
              <a:rPr lang="en-US" altLang="en-US" sz="1800" dirty="0" err="1">
                <a:ea typeface="Batang" panose="02030600000101010101" pitchFamily="18" charset="-127"/>
              </a:rPr>
              <a:t>Weijnen</a:t>
            </a:r>
            <a:r>
              <a:rPr lang="en-US" altLang="en-US" sz="1800" dirty="0">
                <a:ea typeface="Batang" panose="02030600000101010101" pitchFamily="18" charset="-127"/>
              </a:rPr>
              <a:t>, Co-Eds.):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221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331" y="9372"/>
            <a:ext cx="7371471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itchFamily="34" charset="0"/>
                <a:cs typeface="Arial" pitchFamily="34" charset="0"/>
              </a:rPr>
              <a:t>SSE-area Book 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602" y="1663233"/>
            <a:ext cx="7258929" cy="4648200"/>
          </a:xfrm>
        </p:spPr>
        <p:txBody>
          <a:bodyPr/>
          <a:lstStyle/>
          <a:p>
            <a:pPr lvl="0" algn="just">
              <a:buFont typeface="+mj-lt"/>
              <a:buAutoNum type="arabicPeriod" startAt="11"/>
            </a:pPr>
            <a:r>
              <a:rPr lang="en-US" sz="1400" b="1" dirty="0"/>
              <a:t>Liu, Automated Transit Systems: Planning, Operation, and Applications, 2016 </a:t>
            </a:r>
          </a:p>
          <a:p>
            <a:pPr lvl="0" algn="just">
              <a:buFont typeface="+mj-lt"/>
              <a:buAutoNum type="arabicPeriod" startAt="11"/>
            </a:pPr>
            <a:r>
              <a:rPr lang="en-US" sz="1400" b="1" dirty="0"/>
              <a:t>Li/Zhou/Han, Advances in Battery Manufacturing, Service, and Management Systems, 2016</a:t>
            </a:r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r>
              <a:rPr lang="en-US" sz="1400" b="1" dirty="0"/>
              <a:t>Forthcoming</a:t>
            </a:r>
            <a:r>
              <a:rPr lang="en-US" sz="1400" dirty="0"/>
              <a:t>:</a:t>
            </a:r>
          </a:p>
          <a:p>
            <a:pPr marL="0" indent="0" algn="just">
              <a:buNone/>
            </a:pPr>
            <a:endParaRPr lang="en-US" sz="1400" dirty="0"/>
          </a:p>
          <a:p>
            <a:pPr lvl="0" algn="just">
              <a:buFont typeface="+mj-lt"/>
              <a:buAutoNum type="arabicPeriod" startAt="13"/>
            </a:pPr>
            <a:r>
              <a:rPr lang="en-US" sz="1400" b="1" dirty="0"/>
              <a:t>Whitcomb, Systems Design, Integration, and Engineering, Forthcoming</a:t>
            </a:r>
            <a:endParaRPr lang="en-US" sz="1400" dirty="0"/>
          </a:p>
          <a:p>
            <a:pPr lvl="0" algn="just">
              <a:buFont typeface="+mj-lt"/>
              <a:buAutoNum type="arabicPeriod" startAt="13"/>
            </a:pPr>
            <a:r>
              <a:rPr lang="en-US" sz="1400" b="1" dirty="0"/>
              <a:t> </a:t>
            </a:r>
            <a:r>
              <a:rPr lang="en-US" sz="1400" b="1" dirty="0" err="1"/>
              <a:t>Schneidewind</a:t>
            </a:r>
            <a:r>
              <a:rPr lang="en-US" sz="1400" b="1" dirty="0"/>
              <a:t>, </a:t>
            </a:r>
            <a:r>
              <a:rPr lang="en-US" sz="1400" b="1" i="1" dirty="0"/>
              <a:t>System Engineering of Computer Networks</a:t>
            </a:r>
            <a:r>
              <a:rPr lang="en-US" sz="1400" b="1" dirty="0"/>
              <a:t>, Forthcoming</a:t>
            </a:r>
            <a:endParaRPr lang="en-US" sz="1400" dirty="0"/>
          </a:p>
          <a:p>
            <a:pPr lvl="0" algn="just">
              <a:buFont typeface="+mj-lt"/>
              <a:buAutoNum type="arabicPeriod" startAt="13"/>
            </a:pPr>
            <a:r>
              <a:rPr lang="en-US" sz="1400" b="1" dirty="0"/>
              <a:t>Li, Advances in Battery Manufacturing, Service, and Management Systems, Forthcoming</a:t>
            </a:r>
          </a:p>
          <a:p>
            <a:pPr lvl="0" algn="just">
              <a:buFont typeface="+mj-lt"/>
              <a:buAutoNum type="arabicPeriod" startAt="13"/>
            </a:pPr>
            <a:r>
              <a:rPr lang="en-US" sz="1400" b="1" dirty="0"/>
              <a:t>Y. Jiang and Z.-P. Jiang, Robust Adaptive Dynamic Programming, Forthcoming</a:t>
            </a:r>
          </a:p>
          <a:p>
            <a:pPr marL="574675" indent="-346075" algn="just" eaLnBrk="1" hangingPunct="1">
              <a:lnSpc>
                <a:spcPct val="90000"/>
              </a:lnSpc>
              <a:buNone/>
            </a:pPr>
            <a:endParaRPr lang="en-US" alt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endParaRPr lang="en-US" sz="1400" b="1" dirty="0"/>
          </a:p>
          <a:p>
            <a:pPr marL="0" indent="0" algn="just">
              <a:buNone/>
            </a:pPr>
            <a:r>
              <a:rPr lang="en-US" sz="1400" b="1" dirty="0"/>
              <a:t>Call for Book Proposals can be found in the IEEE SMC Magazine</a:t>
            </a:r>
          </a:p>
          <a:p>
            <a:pPr marL="574675" indent="-346075" algn="just" eaLnBrk="1" hangingPunct="1">
              <a:lnSpc>
                <a:spcPct val="90000"/>
              </a:lnSpc>
              <a:buNone/>
            </a:pPr>
            <a:endParaRPr lang="en-US" altLang="en-US" sz="1400" b="1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28469" y="853433"/>
            <a:ext cx="72589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ea typeface="Batang" panose="02030600000101010101" pitchFamily="18" charset="-127"/>
              </a:rPr>
              <a:t>Update</a:t>
            </a:r>
            <a:r>
              <a:rPr lang="en-US" altLang="en-US" sz="1800" dirty="0">
                <a:ea typeface="Batang" panose="02030600000101010101" pitchFamily="18" charset="-127"/>
              </a:rPr>
              <a:t> on </a:t>
            </a:r>
            <a:r>
              <a:rPr lang="en-US" altLang="en-US" sz="1800" i="1" dirty="0">
                <a:ea typeface="Batang" panose="02030600000101010101" pitchFamily="18" charset="-127"/>
              </a:rPr>
              <a:t>Wiley-IEEE Press Series on Systems Science and Engineering</a:t>
            </a:r>
            <a:r>
              <a:rPr lang="en-US" altLang="en-US" sz="1800" dirty="0">
                <a:ea typeface="Batang" panose="02030600000101010101" pitchFamily="18" charset="-127"/>
              </a:rPr>
              <a:t> (</a:t>
            </a:r>
            <a:r>
              <a:rPr lang="en-US" altLang="en-US" sz="1800" dirty="0" err="1">
                <a:ea typeface="Batang" panose="02030600000101010101" pitchFamily="18" charset="-127"/>
              </a:rPr>
              <a:t>Mengchu</a:t>
            </a:r>
            <a:r>
              <a:rPr lang="en-US" altLang="en-US" sz="1800" dirty="0">
                <a:ea typeface="Batang" panose="02030600000101010101" pitchFamily="18" charset="-127"/>
              </a:rPr>
              <a:t> Zhou, Ed.; H. Li and M. </a:t>
            </a:r>
            <a:r>
              <a:rPr lang="en-US" altLang="en-US" sz="1800" dirty="0" err="1">
                <a:ea typeface="Batang" panose="02030600000101010101" pitchFamily="18" charset="-127"/>
              </a:rPr>
              <a:t>Weijnen</a:t>
            </a:r>
            <a:r>
              <a:rPr lang="en-US" altLang="en-US" sz="1800" dirty="0">
                <a:ea typeface="Batang" panose="02030600000101010101" pitchFamily="18" charset="-127"/>
              </a:rPr>
              <a:t>, Co-Eds.):</a:t>
            </a:r>
          </a:p>
        </p:txBody>
      </p:sp>
    </p:spTree>
    <p:extLst>
      <p:ext uri="{BB962C8B-B14F-4D97-AF65-F5344CB8AC3E}">
        <p14:creationId xmlns:p14="http://schemas.microsoft.com/office/powerpoint/2010/main" val="382460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72627"/>
            <a:ext cx="6343650" cy="114300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IEEE SMC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b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Systems Science and Engineering Technical Area</a:t>
            </a:r>
          </a:p>
        </p:txBody>
      </p:sp>
    </p:spTree>
    <p:extLst>
      <p:ext uri="{BB962C8B-B14F-4D97-AF65-F5344CB8AC3E}">
        <p14:creationId xmlns:p14="http://schemas.microsoft.com/office/powerpoint/2010/main" val="233041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229" y="675265"/>
            <a:ext cx="76426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Goal: Enhance Society recognition as the leading society in the area of SSE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1.1 Strengthen and enhance the SSE area</a:t>
            </a:r>
          </a:p>
          <a:p>
            <a:endParaRPr lang="en-US" sz="1600" dirty="0"/>
          </a:p>
          <a:p>
            <a:r>
              <a:rPr lang="en-US" sz="1600" dirty="0"/>
              <a:t>1.1.1 Develop new TCs and revitalize our existing TCs</a:t>
            </a:r>
          </a:p>
          <a:p>
            <a:pPr lvl="1"/>
            <a:r>
              <a:rPr lang="en-US" sz="1600" dirty="0"/>
              <a:t>1.1.1.1 Review common criteria for regular evaluating TCs</a:t>
            </a:r>
          </a:p>
          <a:p>
            <a:pPr lvl="1"/>
            <a:r>
              <a:rPr lang="en-US" sz="1600" dirty="0"/>
              <a:t>            and stress rules for closing of non-operating TCs</a:t>
            </a:r>
          </a:p>
          <a:p>
            <a:pPr lvl="1"/>
            <a:r>
              <a:rPr lang="en-US" sz="1600" dirty="0"/>
              <a:t>1.1.1.2 Continue in the development of mechanisms for</a:t>
            </a:r>
          </a:p>
          <a:p>
            <a:pPr lvl="1"/>
            <a:r>
              <a:rPr lang="en-US" sz="1600" dirty="0"/>
              <a:t>	    identifying potential new TCs</a:t>
            </a:r>
          </a:p>
          <a:p>
            <a:pPr lvl="1"/>
            <a:r>
              <a:rPr lang="en-US" sz="1600" dirty="0"/>
              <a:t>1.1.1.3 Establish 2 new TCs according to the criteria seeking</a:t>
            </a:r>
          </a:p>
          <a:p>
            <a:pPr lvl="1"/>
            <a:r>
              <a:rPr lang="en-US" sz="1600" dirty="0"/>
              <a:t>	    good coverage of topics</a:t>
            </a:r>
          </a:p>
          <a:p>
            <a:pPr lvl="1"/>
            <a:endParaRPr lang="en-US" sz="1600" dirty="0"/>
          </a:p>
          <a:p>
            <a:r>
              <a:rPr lang="en-US" sz="1600" dirty="0"/>
              <a:t>1.1.2 Increase TC involvement in all society activities (conferences, membership, and publications)</a:t>
            </a:r>
          </a:p>
          <a:p>
            <a:pPr lvl="1"/>
            <a:r>
              <a:rPr lang="en-US" sz="1600" dirty="0"/>
              <a:t>1.1.2.1 Support revision of TC website format and content</a:t>
            </a:r>
          </a:p>
          <a:p>
            <a:pPr lvl="1"/>
            <a:r>
              <a:rPr lang="en-US" sz="1600" dirty="0"/>
              <a:t>	    based on continuous experience</a:t>
            </a:r>
          </a:p>
          <a:p>
            <a:pPr lvl="1"/>
            <a:r>
              <a:rPr lang="en-US" sz="1600" dirty="0"/>
              <a:t>1.1.2.2 Identify and implement TC website content</a:t>
            </a:r>
          </a:p>
          <a:p>
            <a:pPr lvl="1"/>
            <a:r>
              <a:rPr lang="en-US" sz="1600" dirty="0"/>
              <a:t>1.1.2.3 Ensure regular refreshment of TC website content by TCs</a:t>
            </a:r>
          </a:p>
          <a:p>
            <a:pPr lvl="1"/>
            <a:r>
              <a:rPr lang="en-US" sz="1600" dirty="0"/>
              <a:t>1.1.2.4 Continue the involvement of the Society in the ongoing</a:t>
            </a:r>
          </a:p>
          <a:p>
            <a:pPr lvl="1"/>
            <a:r>
              <a:rPr lang="en-US" sz="1600" dirty="0"/>
              <a:t>	    Wiley book Series</a:t>
            </a:r>
          </a:p>
          <a:p>
            <a:pPr lvl="1"/>
            <a:r>
              <a:rPr lang="en-US" sz="1600" dirty="0"/>
              <a:t>1.1.2.5 Continue to encourage webinars, conferences,</a:t>
            </a:r>
          </a:p>
          <a:p>
            <a:pPr lvl="1"/>
            <a:r>
              <a:rPr lang="en-US" sz="1600" dirty="0"/>
              <a:t>	    and online tutorials </a:t>
            </a:r>
          </a:p>
        </p:txBody>
      </p:sp>
    </p:spTree>
    <p:extLst>
      <p:ext uri="{BB962C8B-B14F-4D97-AF65-F5344CB8AC3E}">
        <p14:creationId xmlns:p14="http://schemas.microsoft.com/office/powerpoint/2010/main" val="864398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229" y="675265"/>
            <a:ext cx="764265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Goal: Enhance Society recognition as the leading society in the area of SSE</a:t>
            </a:r>
          </a:p>
          <a:p>
            <a:endParaRPr lang="en-US" sz="1600" dirty="0"/>
          </a:p>
          <a:p>
            <a:r>
              <a:rPr lang="en-US" sz="1600" dirty="0"/>
              <a:t>1.1.3 Attract new researchers in SSE area</a:t>
            </a:r>
          </a:p>
          <a:p>
            <a:pPr lvl="1"/>
            <a:r>
              <a:rPr lang="en-US" sz="1600" dirty="0"/>
              <a:t>1.1.3.1 Develop and recommend new initiatives to increase</a:t>
            </a:r>
          </a:p>
          <a:p>
            <a:pPr lvl="1"/>
            <a:r>
              <a:rPr lang="en-US" sz="1600" dirty="0"/>
              <a:t>	    the involvement  of SSE membership</a:t>
            </a:r>
          </a:p>
          <a:p>
            <a:pPr lvl="1"/>
            <a:r>
              <a:rPr lang="en-US" sz="1600" dirty="0"/>
              <a:t>1.1.3.2 Introduce awards such as a best Ph.D. dissertation award</a:t>
            </a:r>
          </a:p>
          <a:p>
            <a:pPr lvl="1"/>
            <a:r>
              <a:rPr lang="en-US" sz="1600" dirty="0"/>
              <a:t>	    in the SSE area</a:t>
            </a:r>
          </a:p>
          <a:p>
            <a:pPr lvl="1"/>
            <a:r>
              <a:rPr lang="en-US" sz="1600" dirty="0"/>
              <a:t>1.1.3.3 Attract new SSE leaders</a:t>
            </a:r>
          </a:p>
          <a:p>
            <a:pPr lvl="1"/>
            <a:r>
              <a:rPr lang="en-US" sz="1600" dirty="0"/>
              <a:t>1.1.3.4 Attract new SSE leaders from Industry and Government</a:t>
            </a:r>
          </a:p>
          <a:p>
            <a:endParaRPr lang="en-US" sz="1600" dirty="0" smtClean="0"/>
          </a:p>
          <a:p>
            <a:r>
              <a:rPr lang="en-US" sz="1600" dirty="0" smtClean="0"/>
              <a:t>1.1.4 Increase collaboration with other systems societies</a:t>
            </a:r>
            <a:endParaRPr lang="en-US" sz="1600" dirty="0"/>
          </a:p>
          <a:p>
            <a:pPr lvl="1"/>
            <a:r>
              <a:rPr lang="en-US" sz="1600" dirty="0" smtClean="0"/>
              <a:t>1.1.4.1 Participate in the Future of Systems Engineering with INCOSE</a:t>
            </a:r>
            <a:endParaRPr lang="en-US" sz="1600" dirty="0"/>
          </a:p>
          <a:p>
            <a:pPr lvl="1"/>
            <a:r>
              <a:rPr lang="en-US" sz="1600" dirty="0" smtClean="0"/>
              <a:t>1.1.4.2 Joint special sessions with INCOSE at the SMC 2019 Conference</a:t>
            </a:r>
          </a:p>
          <a:p>
            <a:pPr lvl="1"/>
            <a:r>
              <a:rPr lang="en-US" sz="1600" dirty="0"/>
              <a:t>1.1.4.3 Collaborate with IEEE </a:t>
            </a:r>
            <a:r>
              <a:rPr lang="en-US" sz="1600" dirty="0" smtClean="0"/>
              <a:t>S/C</a:t>
            </a:r>
            <a:endParaRPr lang="en-US" sz="1600" dirty="0"/>
          </a:p>
          <a:p>
            <a:pPr lvl="1"/>
            <a:r>
              <a:rPr lang="en-US" sz="1600" dirty="0" smtClean="0"/>
              <a:t>1.1.4.4</a:t>
            </a:r>
            <a:r>
              <a:rPr lang="en-US" sz="1600" dirty="0"/>
              <a:t> </a:t>
            </a:r>
            <a:r>
              <a:rPr lang="en-US" sz="1600" dirty="0" smtClean="0"/>
              <a:t>Continue educational collaborative work with </a:t>
            </a:r>
            <a:r>
              <a:rPr lang="en-US" sz="1600" dirty="0"/>
              <a:t>ISSS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1552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3500" y="108387"/>
            <a:ext cx="567759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latin typeface="+mj-lt"/>
            </a:endParaRPr>
          </a:p>
          <a:p>
            <a:pPr algn="ctr"/>
            <a:r>
              <a:rPr lang="en-US" sz="2800" b="1" dirty="0" smtClean="0">
                <a:latin typeface="+mj-lt"/>
              </a:rPr>
              <a:t>SMC Representatives for 2019</a:t>
            </a:r>
          </a:p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961258" y="5667789"/>
            <a:ext cx="3010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Adrian </a:t>
            </a:r>
            <a:r>
              <a:rPr lang="en-US" sz="1600" b="1" dirty="0" err="1" smtClean="0">
                <a:latin typeface="+mj-lt"/>
              </a:rPr>
              <a:t>Stoica</a:t>
            </a:r>
            <a:endParaRPr lang="en-US" sz="1600" b="1" dirty="0" smtClean="0">
              <a:latin typeface="+mj-lt"/>
            </a:endParaRPr>
          </a:p>
          <a:p>
            <a:pPr algn="ctr"/>
            <a:r>
              <a:rPr lang="en-US" sz="1600" b="1" dirty="0" smtClean="0">
                <a:latin typeface="+mj-lt"/>
              </a:rPr>
              <a:t>NASA JPL</a:t>
            </a:r>
          </a:p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617718" y="5768873"/>
            <a:ext cx="32852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Ferial </a:t>
            </a:r>
            <a:r>
              <a:rPr lang="en-US" sz="1600" b="1" dirty="0">
                <a:latin typeface="+mj-lt"/>
              </a:rPr>
              <a:t>El-</a:t>
            </a:r>
            <a:r>
              <a:rPr lang="en-US" sz="1600" b="1" dirty="0" err="1">
                <a:latin typeface="+mj-lt"/>
              </a:rPr>
              <a:t>Hawary</a:t>
            </a:r>
            <a:endParaRPr lang="en-US" sz="1600" b="1" dirty="0">
              <a:latin typeface="+mj-lt"/>
            </a:endParaRPr>
          </a:p>
          <a:p>
            <a:pPr algn="ctr"/>
            <a:r>
              <a:rPr lang="en-US" sz="1600" b="1" dirty="0">
                <a:latin typeface="+mj-lt"/>
              </a:rPr>
              <a:t>Dalhousie University</a:t>
            </a:r>
          </a:p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34" y="1999480"/>
            <a:ext cx="2403965" cy="2992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451" y="1999480"/>
            <a:ext cx="2208022" cy="299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05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277" y="720059"/>
            <a:ext cx="764265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Questions or comments?</a:t>
            </a:r>
          </a:p>
          <a:p>
            <a:pPr algn="ctr"/>
            <a:r>
              <a:rPr lang="en-US" sz="4400" b="1" dirty="0" smtClean="0">
                <a:latin typeface="+mj-lt"/>
              </a:rPr>
              <a:t>Possible </a:t>
            </a:r>
            <a:r>
              <a:rPr lang="en-US" sz="4400" b="1" dirty="0">
                <a:latin typeface="+mj-lt"/>
              </a:rPr>
              <a:t>collaboration opportunities?</a:t>
            </a:r>
          </a:p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356368" y="336476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918969" y="3840126"/>
            <a:ext cx="56072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Stoica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Autonomy Systems Division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 Propulsion Laboratory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Pasadena, CA 91109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adrian.stoica@jpl.nasa.gov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(818) 642-6923</a:t>
            </a:r>
          </a:p>
        </p:txBody>
      </p:sp>
    </p:spTree>
    <p:extLst>
      <p:ext uri="{BB962C8B-B14F-4D97-AF65-F5344CB8AC3E}">
        <p14:creationId xmlns:p14="http://schemas.microsoft.com/office/powerpoint/2010/main" val="25914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9907" y="511097"/>
            <a:ext cx="634365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Contact Information: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9907" y="1730438"/>
            <a:ext cx="6858000" cy="1655762"/>
          </a:xfrm>
        </p:spPr>
        <p:txBody>
          <a:bodyPr>
            <a:noAutofit/>
          </a:bodyPr>
          <a:lstStyle/>
          <a:p>
            <a:pPr eaLnBrk="1" hangingPunct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Adrian Stoica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Autonomy Systems Division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Jet Propulsion Laboratory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Pasadena, CA 91109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drian.stoica@jpl.nasa.gov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818) 642-6923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0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1451" y="912340"/>
            <a:ext cx="7018622" cy="72698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SMC Officers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762" y="1817235"/>
            <a:ext cx="6858000" cy="1655762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Society Presidents</a:t>
            </a: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Edward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Tunstel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President, tunstel@gmail.com</a:t>
            </a:r>
          </a:p>
          <a:p>
            <a:pPr algn="l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Dimitar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Filev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Jr. Past President, dfilev@ford.com</a:t>
            </a:r>
          </a:p>
          <a:p>
            <a:pPr algn="l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Ljiljana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Trajkovic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Sr. Past President, ljilja@cs.sfu.ca</a:t>
            </a:r>
          </a:p>
          <a:p>
            <a:pPr algn="l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Imre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Rudas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President-Elect, rudas@uni-obuda.hu</a:t>
            </a:r>
          </a:p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Vice Presidents for Technical Activities:</a:t>
            </a: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Sam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Kwong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Cybernetics,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cssamk@cityu.edu.hk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Andreas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Nuernberger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VP Human-Machine Systems, 							Andreas.Nuernberger@ovgu.de</a:t>
            </a: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Adrian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Stoica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Systems Science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Engineering, Adrian.Stoica@jpl.nasa.gov</a:t>
            </a: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Human-Machine Systems</a:t>
            </a:r>
          </a:p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Andreas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Nuernberger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VP HMS,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andreas.nuernberger@ovgu.de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Cybernetics</a:t>
            </a:r>
          </a:p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Vladimir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Vladik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Chair, VP Cybernetics,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marik@labe.felk.cvut.cz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1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1451" y="912340"/>
            <a:ext cx="7018622" cy="72698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SMC Officers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762" y="1928748"/>
            <a:ext cx="6858000" cy="1655762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MengChu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Zhou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Conferences &amp; Meetings, mengchu@gmail.com</a:t>
            </a:r>
          </a:p>
          <a:p>
            <a:pPr algn="l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Karen Panetta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Membership &amp; Student Activities, karen@ece.tufts.edu</a:t>
            </a: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Vladimir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Marik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Organization &amp; Planning,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marik@labe.felk.cvut.cz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Enrique Herrera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Viedma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VP for Publications, viedma@decsai.ugr.es</a:t>
            </a:r>
          </a:p>
          <a:p>
            <a:pPr algn="l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Ferat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Sahin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VP for Finance, feseee@rit.edu</a:t>
            </a:r>
          </a:p>
          <a:p>
            <a:pPr algn="l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Ying (Gina) Tang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Secretary, tang@rowan.edu</a:t>
            </a:r>
          </a:p>
          <a:p>
            <a:pPr algn="l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Woon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Treasurer, rpwoon@gmail.com</a:t>
            </a: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4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SMC Fields of Interest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9524" y="2007357"/>
            <a:ext cx="78249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/>
              <a:t>Development of systems engineering technology including problem definition methods, modelling, and simulation, methods of system experimentation, human factors engineering, data and methods, systems design techniques and test and evaluation methods.</a:t>
            </a:r>
          </a:p>
          <a:p>
            <a:pPr algn="just"/>
            <a:endParaRPr lang="en-US" sz="2000" dirty="0"/>
          </a:p>
          <a:p>
            <a:pPr algn="just"/>
            <a:r>
              <a:rPr lang="en-GB" sz="2000" dirty="0"/>
              <a:t>Integration of the theories of communication, control, cybernetics, </a:t>
            </a:r>
            <a:r>
              <a:rPr lang="en-GB" sz="2000" dirty="0" err="1"/>
              <a:t>stochastics</a:t>
            </a:r>
            <a:r>
              <a:rPr lang="en-GB" sz="2000" dirty="0"/>
              <a:t>, optimization, and system structure towards the formulation of a general theory of systems.</a:t>
            </a:r>
          </a:p>
          <a:p>
            <a:pPr algn="just"/>
            <a:endParaRPr lang="en-US" sz="2000" dirty="0"/>
          </a:p>
          <a:p>
            <a:pPr algn="just"/>
            <a:r>
              <a:rPr lang="en-GB" sz="2000" dirty="0"/>
              <a:t>Application at hardware and software levels to the analysis and design of biological, ecological, socio-economic, social service, computer information, and operational man-machine systems.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971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782"/>
            <a:ext cx="8229600" cy="1143000"/>
          </a:xfrm>
        </p:spPr>
        <p:txBody>
          <a:bodyPr/>
          <a:lstStyle/>
          <a:p>
            <a:r>
              <a:rPr lang="en-US" dirty="0"/>
              <a:t>Technical Committees (TC)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781" y="1877961"/>
            <a:ext cx="8259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TCs are the foundation of the SMC Society's technical activities and are an essential resource to increase SMC Society membership. 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There are:</a:t>
            </a:r>
          </a:p>
          <a:p>
            <a:endParaRPr lang="en-US" i="1" dirty="0"/>
          </a:p>
          <a:p>
            <a:r>
              <a:rPr lang="en-US" i="1" dirty="0"/>
              <a:t>22 TCs in the System Science Technical Area (Total Membership </a:t>
            </a:r>
            <a:r>
              <a:rPr lang="en-US" i="1" dirty="0" smtClean="0"/>
              <a:t>1027</a:t>
            </a:r>
            <a:r>
              <a:rPr lang="en-US" i="1" dirty="0" smtClean="0"/>
              <a:t>)</a:t>
            </a:r>
            <a:endParaRPr lang="en-US" i="1" dirty="0"/>
          </a:p>
          <a:p>
            <a:r>
              <a:rPr lang="en-US" i="1" dirty="0"/>
              <a:t>12 TCs in the Human Machine Systems Technical Area (Total Membership 613)</a:t>
            </a:r>
          </a:p>
          <a:p>
            <a:r>
              <a:rPr lang="en-US" i="1" dirty="0"/>
              <a:t>22 TCs in the Cybernetics Technical Area (Total Membership 876)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7038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63"/>
          <p:cNvSpPr txBox="1">
            <a:spLocks noChangeArrowheads="1"/>
          </p:cNvSpPr>
          <p:nvPr/>
        </p:nvSpPr>
        <p:spPr bwMode="auto">
          <a:xfrm>
            <a:off x="602166" y="367990"/>
            <a:ext cx="80846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Systems Science and Engineering Technical Committees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(1027)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Group 1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739761"/>
              </p:ext>
            </p:extLst>
          </p:nvPr>
        </p:nvGraphicFramePr>
        <p:xfrm>
          <a:off x="973588" y="1100176"/>
          <a:ext cx="7434432" cy="5675454"/>
        </p:xfrm>
        <a:graphic>
          <a:graphicData uri="http://schemas.openxmlformats.org/drawingml/2006/table">
            <a:tbl>
              <a:tblPr/>
              <a:tblGrid>
                <a:gridCol w="449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Bio-mechatronics and Bio-robotics Systems (40)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Zhijun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Li, C. L. Philip Chen,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Okyay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Kaynak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Chenguang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(35)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Jun Zhang, Yong Yuan, Bill Buchanan,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Tang, and Claire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Vishik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 Conflict Resolution (30)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Liping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Fang and Keith W.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Hipel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Cyber-Physical Cloud Systems (30)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Huaglory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Tianfield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Discrete Event Systems (37)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MuDer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Jeng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Zhiwu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Distributed Intelligent Systems (45)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Vladimir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Marik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Haibin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Zhu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Enterprise Information Systems (49)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+ Enterprise Architecture and Engineering (29)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 Xu and Ming Yu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Grey Systems (71)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Sifeng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Liu, Robin 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Qiu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Kun-Li Wen, Jeffrey Forrest,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Renkuan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Guo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Yingjie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Yang, and Ni-Bin Chang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9. Homeland Security (46)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Francesco Flammini, Justin Zhan, Qiudan Li, and Chris Yang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 Infrastructure Systems and Services (18)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Margot P. C.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Weijnen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and Geert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Deconinck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 Intelligent Green Production Systems (17)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Hossam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A.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Gabbar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 Intelligent Learning in Control Systems (45)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Ching-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Chih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Tsai, Kao-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Shing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Hwang, and Han-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Xiong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E53E0-B962-40CA-8B0B-DFB51B51A73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3588" y="777011"/>
            <a:ext cx="4037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23. Autonomous </a:t>
            </a:r>
            <a:r>
              <a:rPr lang="en-US" sz="1400" b="1" dirty="0"/>
              <a:t>Bionic Robotic </a:t>
            </a:r>
            <a:r>
              <a:rPr lang="en-US" sz="1400" b="1" dirty="0" smtClean="0"/>
              <a:t>Aircrafts (34)</a:t>
            </a:r>
          </a:p>
          <a:p>
            <a:endParaRPr lang="en-US" sz="1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23338" y="761622"/>
            <a:ext cx="3123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Wei He </a:t>
            </a:r>
            <a:r>
              <a:rPr lang="en-US" altLang="en-US" sz="1200" dirty="0" smtClean="0">
                <a:latin typeface="Arial" panose="020B0604020202020204" pitchFamily="34" charset="0"/>
              </a:rPr>
              <a:t>, </a:t>
            </a:r>
            <a:r>
              <a:rPr kumimoji="0" lang="en-US" alt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Okyay</a:t>
            </a: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Kaynak</a:t>
            </a: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Shun-Feng Su</a:t>
            </a:r>
          </a:p>
        </p:txBody>
      </p:sp>
      <p:sp>
        <p:nvSpPr>
          <p:cNvPr id="5" name="Rectangle 4"/>
          <p:cNvSpPr/>
          <p:nvPr/>
        </p:nvSpPr>
        <p:spPr>
          <a:xfrm>
            <a:off x="973588" y="761622"/>
            <a:ext cx="7434432" cy="33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86"/>
          <p:cNvGraphicFramePr>
            <a:graphicFrameLocks/>
          </p:cNvGraphicFramePr>
          <p:nvPr>
            <p:extLst/>
          </p:nvPr>
        </p:nvGraphicFramePr>
        <p:xfrm>
          <a:off x="956605" y="988608"/>
          <a:ext cx="7451415" cy="4707520"/>
        </p:xfrm>
        <a:graphic>
          <a:graphicData uri="http://schemas.openxmlformats.org/drawingml/2006/table">
            <a:tbl>
              <a:tblPr/>
              <a:tblGrid>
                <a:gridCol w="4494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95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13. Intelligent Power and Energy Systems (80)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Lei Lai and Kit Po Wong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14. Intelligent Transportation Systems (32)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Bing-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Wu,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Jau-Woei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-Ping Huang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 Logistics Informatics and Industrial Security Systems (77)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Runtong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Zhang, 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Menggang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Li, Martin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Dresner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Zhenji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Zhang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16. Medical Mechatronics (97)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Ming-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Yih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Lee, Chung-Hsien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Kuo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Yi-Hung Liu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 Model-Based Systems Engineering (55)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Azad M.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Madni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Joseph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D'Ambrosio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Robert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Minnichelli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 Ken Cureton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18. Robotics and Intelligent Sensing (36)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Saeid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Nahavandi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19. Service Systems and Organization (37)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Jian Chen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Xiaoqiang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Cai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20. System of Systems (45)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Mark A. Johnson, Mike Henshaw, and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Ferat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Sahin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21. Systems Biology (19)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Luonan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22. 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latin typeface="Arial" charset="0"/>
                        </a:rPr>
                        <a:t>Unmanned Maritime Systems Engineering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(23)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Ferial El-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Hawary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163"/>
          <p:cNvSpPr txBox="1">
            <a:spLocks noChangeArrowheads="1"/>
          </p:cNvSpPr>
          <p:nvPr/>
        </p:nvSpPr>
        <p:spPr bwMode="auto">
          <a:xfrm>
            <a:off x="602166" y="367990"/>
            <a:ext cx="78058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Systems Science and Engineering Technical Committees (993)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E53E0-B962-40CA-8B0B-DFB51B51A73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0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63"/>
          <p:cNvSpPr txBox="1">
            <a:spLocks noChangeArrowheads="1"/>
          </p:cNvSpPr>
          <p:nvPr/>
        </p:nvSpPr>
        <p:spPr bwMode="auto">
          <a:xfrm>
            <a:off x="602166" y="367990"/>
            <a:ext cx="78058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Human-Machine Systems Technical Committees (613)</a:t>
            </a:r>
          </a:p>
        </p:txBody>
      </p:sp>
      <p:graphicFrame>
        <p:nvGraphicFramePr>
          <p:cNvPr id="8" name="Group 1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270984"/>
              </p:ext>
            </p:extLst>
          </p:nvPr>
        </p:nvGraphicFramePr>
        <p:xfrm>
          <a:off x="973588" y="1005586"/>
          <a:ext cx="7434432" cy="5155170"/>
        </p:xfrm>
        <a:graphic>
          <a:graphicData uri="http://schemas.openxmlformats.org/drawingml/2006/table">
            <a:tbl>
              <a:tblPr/>
              <a:tblGrid>
                <a:gridCol w="449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 Biometrics and Applications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Robert Zhang, Yong Xu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 Brain Machine Interfaces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Chavarriaga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Iñaki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Iturrate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 Kai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Keng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Heung-Il Suk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 Cognitive Computing</a:t>
                      </a: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Yicong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Zhou, Yuan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Yuan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Weifeng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Liu, Bin Hu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Companion Technology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Susanne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Biundo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Stephan Reuter, Andreas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Wendemuth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Steffen Walter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Computer Supported Cognitive Work in Design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Jano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Moreira de Souza, Amy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Trappey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Luo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Junzhou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Jean Paul Barthes,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Weiming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Shen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Environmental Sensing, Networking and Decision Making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Mingcong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Den,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Hongnian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Yu, Ni-Bin Chang,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Mengchu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Zhou 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Human Centered Transportation Systems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Takeshi Imamura, Koji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Murai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Shubhangi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Giripunje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 Human Perception in Multimedia Computing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Guillaume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Lavoue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Tao Wang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9. Information Systems for Design and Marketing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Katsutoshi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Yada, Yi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Zuo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 Interactive and Wearable Computing and Devices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Peter Liu, Giancarlo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Fortino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Mehmet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Rasit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Yuce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Dongyi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Chen 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11. Shared Control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Makoto Itoh, Erwin R. Boer, Tricia L.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Gibo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01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 Visual Analytics and Communication</a:t>
                      </a:r>
                      <a:endParaRPr kumimoji="0" 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0549" marR="40549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Weidong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Huang,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Yuhua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Luo, Henry Duh</a:t>
                      </a:r>
                    </a:p>
                  </a:txBody>
                  <a:tcPr marL="68580" marR="68580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63"/>
          <p:cNvSpPr txBox="1">
            <a:spLocks noChangeArrowheads="1"/>
          </p:cNvSpPr>
          <p:nvPr/>
        </p:nvSpPr>
        <p:spPr bwMode="auto">
          <a:xfrm>
            <a:off x="609600" y="152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400" b="1" dirty="0"/>
              <a:t>Cybernetics Technical Committees </a:t>
            </a:r>
            <a:r>
              <a:rPr lang="en-US" altLang="en-US" sz="2400" b="1" dirty="0">
                <a:solidFill>
                  <a:srgbClr val="00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876)</a:t>
            </a:r>
            <a:endParaRPr lang="en-US" altLang="en-US" sz="2400" b="1" dirty="0"/>
          </a:p>
        </p:txBody>
      </p:sp>
      <p:sp>
        <p:nvSpPr>
          <p:cNvPr id="7171" name="AutoShape 18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304800" cy="304800"/>
          </a:xfrm>
          <a:prstGeom prst="actionButtonForwardNex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6858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Cybernetics Technical Committees</a:t>
            </a:r>
          </a:p>
        </p:txBody>
      </p:sp>
      <p:graphicFrame>
        <p:nvGraphicFramePr>
          <p:cNvPr id="8" name="Group 186"/>
          <p:cNvGraphicFramePr>
            <a:graphicFrameLocks noGrp="1"/>
          </p:cNvGraphicFramePr>
          <p:nvPr>
            <p:extLst/>
          </p:nvPr>
        </p:nvGraphicFramePr>
        <p:xfrm>
          <a:off x="304800" y="685800"/>
          <a:ext cx="8458200" cy="6096002"/>
        </p:xfrm>
        <a:graphic>
          <a:graphicData uri="http://schemas.openxmlformats.org/drawingml/2006/table">
            <a:tbl>
              <a:tblPr/>
              <a:tblGrid>
                <a:gridCol w="445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Awareness Computing (60)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G. Chakraborty, T. Murata, Qiangfu Zhao, R. Kozma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Big Data Computing (13)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clav Sn</a:t>
                      </a: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áš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el, Ivan Zelinka, Michal Wozniak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Computational Collective Intelligence (32)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Ngoc Nguen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Computational Cybernetics (129)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Philip Chen, Witold Pedrycz, Imre Rudas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Computational Intelligence (23)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Xizhao Wang, Wing Yin 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21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Computational Life Science (14)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Michael R. Berthold, Hong Yan, Daniel Yeung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Cybermatics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Cyber-enabled Worlds (34)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Jianhua Ma, L. T. Young, J. Burgeois, H. 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Cybernetics for Cyber-Physical Systems (42)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Shiyan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Hu, Albert Y.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Zomaya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Cybernetics for Intelligent Industrial Systems (40)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Pavel Vrba, Amro M. Farid, Thomas Strasser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Diagnostics &amp; Prognostics (19)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Imad Makki, Matthew Franchek, Karolos Grigoriadis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 Evolving Intelligent Systems (26)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Plamen Angelov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 Granular Computing (19)              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Shusaku Tsumoto, Tzung-Pei Hong, Leon Wang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99">
                <a:tc>
                  <a:txBody>
                    <a:bodyPr/>
                    <a:lstStyle>
                      <a:lvl1pPr marL="234950" indent="-234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 Information Assurance &amp; Intelligent Multimedia (28)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 Agaian, Philip Chen, Aram Arakelyan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 Intelligent Internet Systems (52)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John  W. T. Lee, S.-M. Chen, </a:t>
                      </a:r>
                      <a:r>
                        <a:rPr kumimoji="0" lang="es-E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T.-H. Tan, Yung-Fa Huang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 Intelligent Vehicular Control Systems (20)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Jianbo Lu, Tim Gordon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Knowledge Acquisition in Intelligent Systems (41)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Stuart Rubin, Shu-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Ching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Chen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 Machine Learning (22)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Daniel Yeung, Witold Pedrycz, Wing Yin 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 Medical Informatics (24)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Yutaka Hata, Cathy M. Helgason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 Pattern Recognition (10)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Yuan Yan Tang, Xinge You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79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 Soft Computing (228)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Ajith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Abraham, Mario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Koeppen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Hideyuki Takagi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1706</Words>
  <Application>Microsoft Office PowerPoint</Application>
  <PresentationFormat>On-screen Show (4:3)</PresentationFormat>
  <Paragraphs>294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Batang</vt:lpstr>
      <vt:lpstr>Calibri</vt:lpstr>
      <vt:lpstr>Calibri Light</vt:lpstr>
      <vt:lpstr>Office Theme</vt:lpstr>
      <vt:lpstr>Default Design</vt:lpstr>
      <vt:lpstr> IEEE Systems, Man, and Cybernetics Society</vt:lpstr>
      <vt:lpstr>SMC Officers</vt:lpstr>
      <vt:lpstr>SMC Officers</vt:lpstr>
      <vt:lpstr> SMC Fields of Interest </vt:lpstr>
      <vt:lpstr>Technical Committees (TC)</vt:lpstr>
      <vt:lpstr>PowerPoint Presentation</vt:lpstr>
      <vt:lpstr>PowerPoint Presentation</vt:lpstr>
      <vt:lpstr>PowerPoint Presentation</vt:lpstr>
      <vt:lpstr>PowerPoint Presentation</vt:lpstr>
      <vt:lpstr>IEEE SMC Society Publications</vt:lpstr>
      <vt:lpstr>IEEE SMC Society Conferences</vt:lpstr>
      <vt:lpstr>SSE-area Book Project</vt:lpstr>
      <vt:lpstr>SSE-area Book Project</vt:lpstr>
      <vt:lpstr>IEEE SMC Operational Plan  Systems Science and Engineering Technical Area</vt:lpstr>
      <vt:lpstr>PowerPoint Presentation</vt:lpstr>
      <vt:lpstr>PowerPoint Presentation</vt:lpstr>
      <vt:lpstr>PowerPoint Presentation</vt:lpstr>
      <vt:lpstr>PowerPoint Presentation</vt:lpstr>
      <vt:lpstr> Contact Information: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Roberts</dc:creator>
  <cp:lastModifiedBy>Stoica, Adrian (3471)</cp:lastModifiedBy>
  <cp:revision>239</cp:revision>
  <cp:lastPrinted>2019-04-11T15:24:16Z</cp:lastPrinted>
  <dcterms:created xsi:type="dcterms:W3CDTF">2015-01-26T20:14:15Z</dcterms:created>
  <dcterms:modified xsi:type="dcterms:W3CDTF">2019-08-30T18:18:10Z</dcterms:modified>
</cp:coreProperties>
</file>