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82" r:id="rId4"/>
    <p:sldId id="275" r:id="rId5"/>
    <p:sldId id="280" r:id="rId6"/>
    <p:sldId id="27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1" autoAdjust="0"/>
  </p:normalViewPr>
  <p:slideViewPr>
    <p:cSldViewPr snapToGrid="0" snapToObjects="1">
      <p:cViewPr>
        <p:scale>
          <a:sx n="75" d="100"/>
          <a:sy n="75" d="100"/>
        </p:scale>
        <p:origin x="-91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F4619-8FC6-3542-ACBD-369C044A5AD6}" type="datetimeFigureOut">
              <a:rPr lang="en-US" smtClean="0"/>
              <a:t>8/30/19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21C19-8697-0648-8D07-BBD6086D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6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7CC2-585A-0241-9F2F-5426016896AC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6BC1-E150-AC40-87B3-6FB8103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0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7CC2-585A-0241-9F2F-5426016896AC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6BC1-E150-AC40-87B3-6FB8103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2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7CC2-585A-0241-9F2F-5426016896AC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6BC1-E150-AC40-87B3-6FB8103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5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7CC2-585A-0241-9F2F-5426016896AC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6BC1-E150-AC40-87B3-6FB8103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7CC2-585A-0241-9F2F-5426016896AC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6BC1-E150-AC40-87B3-6FB8103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3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7CC2-585A-0241-9F2F-5426016896AC}" type="datetimeFigureOut">
              <a:rPr lang="en-US" smtClean="0"/>
              <a:t>8/30/19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6BC1-E150-AC40-87B3-6FB8103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7CC2-585A-0241-9F2F-5426016896AC}" type="datetimeFigureOut">
              <a:rPr lang="en-US" smtClean="0"/>
              <a:t>8/30/19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6BC1-E150-AC40-87B3-6FB8103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9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7CC2-585A-0241-9F2F-5426016896AC}" type="datetimeFigureOut">
              <a:rPr lang="en-US" smtClean="0"/>
              <a:t>8/30/19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6BC1-E150-AC40-87B3-6FB8103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7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7CC2-585A-0241-9F2F-5426016896AC}" type="datetimeFigureOut">
              <a:rPr lang="en-US" smtClean="0"/>
              <a:t>8/30/19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6BC1-E150-AC40-87B3-6FB8103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2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7CC2-585A-0241-9F2F-5426016896AC}" type="datetimeFigureOut">
              <a:rPr lang="en-US" smtClean="0"/>
              <a:t>8/30/19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6BC1-E150-AC40-87B3-6FB8103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0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7CC2-585A-0241-9F2F-5426016896AC}" type="datetimeFigureOut">
              <a:rPr lang="en-US" smtClean="0"/>
              <a:t>8/30/19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6BC1-E150-AC40-87B3-6FB8103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7CC2-585A-0241-9F2F-5426016896AC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26BC1-E150-AC40-87B3-6FB8103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irr.memorialhermann.org/werob2019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5674" y="893538"/>
            <a:ext cx="772036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Fall </a:t>
            </a:r>
            <a:r>
              <a:rPr lang="en-US" sz="3200" b="1" dirty="0" smtClean="0"/>
              <a:t>2019 Report</a:t>
            </a:r>
            <a:endParaRPr lang="en-US" sz="3200" b="1" dirty="0"/>
          </a:p>
          <a:p>
            <a:pPr algn="ctr"/>
            <a:r>
              <a:rPr lang="en-US" sz="3200" dirty="0" smtClean="0"/>
              <a:t>Jose ‘</a:t>
            </a:r>
            <a:r>
              <a:rPr lang="en-US" sz="3200" dirty="0" err="1" smtClean="0"/>
              <a:t>Pepe</a:t>
            </a:r>
            <a:r>
              <a:rPr lang="en-US" sz="3200" smtClean="0"/>
              <a:t>’ </a:t>
            </a:r>
            <a:r>
              <a:rPr lang="en-US" sz="3200" dirty="0" smtClean="0"/>
              <a:t>L Contreras-Vidal, FIEEE</a:t>
            </a:r>
          </a:p>
          <a:p>
            <a:pPr algn="ctr"/>
            <a:r>
              <a:rPr lang="en-US" sz="2400" dirty="0" smtClean="0"/>
              <a:t>Cullen Distinguished Professor</a:t>
            </a:r>
          </a:p>
          <a:p>
            <a:pPr algn="ctr"/>
            <a:r>
              <a:rPr lang="en-US" sz="2400" dirty="0" smtClean="0"/>
              <a:t>Director, NSF UH IUCRC BRAIN</a:t>
            </a:r>
          </a:p>
          <a:p>
            <a:pPr algn="ctr"/>
            <a:r>
              <a:rPr lang="en-US" sz="2400" dirty="0" smtClean="0"/>
              <a:t>University of Houston</a:t>
            </a:r>
          </a:p>
          <a:p>
            <a:pPr algn="ctr"/>
            <a:endParaRPr lang="en-US" sz="2400" dirty="0"/>
          </a:p>
          <a:p>
            <a:pPr algn="ctr"/>
            <a:r>
              <a:rPr lang="en-US" sz="2800" dirty="0" smtClean="0"/>
              <a:t>RA Representative to IEEE Systems Council</a:t>
            </a:r>
          </a:p>
          <a:p>
            <a:pPr algn="ctr"/>
            <a:r>
              <a:rPr lang="en-US" sz="2800" dirty="0" smtClean="0"/>
              <a:t>SC/RA Representative to IEEE BRAIN Initiative</a:t>
            </a:r>
          </a:p>
          <a:p>
            <a:pPr algn="ctr"/>
            <a:r>
              <a:rPr lang="en-US" sz="2800" dirty="0" smtClean="0"/>
              <a:t>IEEE BRAIN Transition Committee Member</a:t>
            </a:r>
          </a:p>
          <a:p>
            <a:pPr algn="ctr"/>
            <a:r>
              <a:rPr lang="en-US" sz="2800" dirty="0" smtClean="0"/>
              <a:t>IEEE Roadmaps IRUG Member </a:t>
            </a:r>
          </a:p>
        </p:txBody>
      </p:sp>
      <p:pic>
        <p:nvPicPr>
          <p:cNvPr id="5" name="Picture 4" descr="Screen Shot 2018-09-18 at 8.29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16" y="5204054"/>
            <a:ext cx="3009207" cy="1280160"/>
          </a:xfrm>
          <a:prstGeom prst="rect">
            <a:avLst/>
          </a:prstGeom>
        </p:spPr>
      </p:pic>
      <p:pic>
        <p:nvPicPr>
          <p:cNvPr id="6" name="Picture 5" descr="Screen Shot 2018-09-18 at 8.2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78" y="5065198"/>
            <a:ext cx="1929430" cy="1554480"/>
          </a:xfrm>
          <a:prstGeom prst="rect">
            <a:avLst/>
          </a:prstGeom>
        </p:spPr>
      </p:pic>
      <p:pic>
        <p:nvPicPr>
          <p:cNvPr id="2" name="Picture 1" descr="Screen Shot 2019-05-19 at 8.57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56" y="1485900"/>
            <a:ext cx="1329267" cy="1828800"/>
          </a:xfrm>
          <a:prstGeom prst="rect">
            <a:avLst/>
          </a:prstGeom>
        </p:spPr>
      </p:pic>
      <p:pic>
        <p:nvPicPr>
          <p:cNvPr id="3" name="Picture 2" descr="IEEE Brain Logo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9" b="17593"/>
          <a:stretch/>
        </p:blipFill>
        <p:spPr>
          <a:xfrm>
            <a:off x="725674" y="5112614"/>
            <a:ext cx="214685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3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934" y="300883"/>
            <a:ext cx="86190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Call for Papers</a:t>
            </a:r>
          </a:p>
          <a:p>
            <a:pPr algn="ctr"/>
            <a:r>
              <a:rPr lang="en-US" sz="3200" b="1" dirty="0"/>
              <a:t>IEEE Systems Journal</a:t>
            </a:r>
          </a:p>
          <a:p>
            <a:pPr algn="ctr"/>
            <a:r>
              <a:rPr lang="en-US" sz="2800" b="1" dirty="0"/>
              <a:t>Special Issue on “Translational Issues in Clinical Brain-Machine Interface Systems for Assistance, Diagnostic and Restorative Applications”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5603" y="2670741"/>
            <a:ext cx="86021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special issue intends to highlight research in support of systems-based approaches to the improved design, validation and translation of clinical BMI systems. Topics of interest include but are not limited to:</a:t>
            </a:r>
          </a:p>
          <a:p>
            <a:pPr marL="457200" indent="-457200">
              <a:buFont typeface="Arial"/>
              <a:buChar char="•"/>
            </a:pPr>
            <a:endParaRPr lang="en-US" sz="2000" dirty="0"/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‐ Innovative AI approaches to robust BMI design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‐ Patient screening, selection, and training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‐ Reliability, physics of failures (</a:t>
            </a:r>
            <a:r>
              <a:rPr lang="en-US" sz="2000" dirty="0" err="1"/>
              <a:t>PoF</a:t>
            </a:r>
            <a:r>
              <a:rPr lang="en-US" sz="2000" dirty="0"/>
              <a:t>), and health prognosis of BMI systems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‐ Interoperability and standards for clinical BMI systems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‐ Ethical, legal, regulatory, reimbursement, and social issues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‐ Diagnostic applications of BMI systems, including daily life and activity monitoring</a:t>
            </a:r>
          </a:p>
        </p:txBody>
      </p:sp>
    </p:spTree>
    <p:extLst>
      <p:ext uri="{BB962C8B-B14F-4D97-AF65-F5344CB8AC3E}">
        <p14:creationId xmlns:p14="http://schemas.microsoft.com/office/powerpoint/2010/main" val="121215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934" y="300883"/>
            <a:ext cx="86190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Call for Papers</a:t>
            </a:r>
          </a:p>
          <a:p>
            <a:pPr algn="ctr"/>
            <a:r>
              <a:rPr lang="en-US" sz="2800" b="1" dirty="0"/>
              <a:t>IEEE Systems Journal</a:t>
            </a:r>
          </a:p>
          <a:p>
            <a:pPr algn="ctr"/>
            <a:r>
              <a:rPr lang="en-US" sz="2400" b="1" dirty="0"/>
              <a:t>Special Issue on “Translational Issues in Clinical Brain-Machine Interface Systems for Assistance, Diagnostic and Restorative Applications”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5603" y="2409060"/>
            <a:ext cx="860213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Important Dates: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Paper submission due date </a:t>
            </a:r>
            <a:r>
              <a:rPr lang="en-US" sz="2400" dirty="0" smtClean="0"/>
              <a:t>Nov</a:t>
            </a:r>
            <a:r>
              <a:rPr lang="en-US" sz="2400" dirty="0" smtClean="0"/>
              <a:t> </a:t>
            </a:r>
            <a:r>
              <a:rPr lang="en-US" sz="2400" dirty="0"/>
              <a:t>1, 2019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Completion of first round of reviews </a:t>
            </a:r>
            <a:r>
              <a:rPr lang="en-US" sz="2400" dirty="0" smtClean="0"/>
              <a:t>Feb</a:t>
            </a:r>
            <a:r>
              <a:rPr lang="en-US" sz="2400" dirty="0" smtClean="0"/>
              <a:t> 15, </a:t>
            </a:r>
            <a:r>
              <a:rPr lang="en-US" sz="2400" dirty="0"/>
              <a:t>2020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Revised manuscript due date April 1, 2020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Final decision notification May 1, 2020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Final version of the manuscript due </a:t>
            </a:r>
            <a:r>
              <a:rPr lang="en-US" sz="2400" dirty="0" smtClean="0"/>
              <a:t>August</a:t>
            </a:r>
            <a:r>
              <a:rPr lang="en-US" sz="2400" dirty="0" smtClean="0"/>
              <a:t> </a:t>
            </a:r>
            <a:r>
              <a:rPr lang="en-US" sz="2400" dirty="0"/>
              <a:t>1, </a:t>
            </a:r>
            <a:r>
              <a:rPr lang="en-US" sz="2400" dirty="0" smtClean="0"/>
              <a:t>2020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r>
              <a:rPr lang="en-US" sz="2400" b="1" dirty="0"/>
              <a:t>Guest Editors: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Jose L Contreras-Vidal, University of </a:t>
            </a:r>
            <a:r>
              <a:rPr lang="en-US" sz="2400" dirty="0" smtClean="0"/>
              <a:t>Houston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James </a:t>
            </a:r>
            <a:r>
              <a:rPr lang="en-US" sz="2400" dirty="0"/>
              <a:t>Giordano, Georgetown </a:t>
            </a:r>
            <a:r>
              <a:rPr lang="en-US" sz="2400" dirty="0" smtClean="0"/>
              <a:t>University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Paul </a:t>
            </a:r>
            <a:r>
              <a:rPr lang="en-US" sz="2400" dirty="0" err="1"/>
              <a:t>Sajda</a:t>
            </a:r>
            <a:r>
              <a:rPr lang="en-US" sz="2400" dirty="0"/>
              <a:t>, Columbia </a:t>
            </a:r>
            <a:r>
              <a:rPr lang="en-US" sz="2400" dirty="0" smtClean="0"/>
              <a:t>University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040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charset="0"/>
              </a:rPr>
              <a:t>International Symposium on Wearable &amp; Rehabilitation Robotics (</a:t>
            </a:r>
            <a:r>
              <a:rPr lang="en-US" sz="2400" dirty="0" err="1">
                <a:latin typeface="Arial" charset="0"/>
              </a:rPr>
              <a:t>WeRob</a:t>
            </a:r>
            <a:r>
              <a:rPr lang="en-US" sz="2400" dirty="0">
                <a:latin typeface="Arial" charset="0"/>
              </a:rPr>
              <a:t> 2019</a:t>
            </a:r>
            <a:r>
              <a:rPr lang="en-US" sz="2400" dirty="0" smtClean="0">
                <a:latin typeface="Arial" charset="0"/>
              </a:rPr>
              <a:t>), Oct 16-18, 2019, Houston TX</a:t>
            </a:r>
            <a:endParaRPr lang="en-US" sz="2400" dirty="0">
              <a:latin typeface="Arial" charset="0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3977221"/>
            <a:ext cx="8229600" cy="2660650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>
                <a:latin typeface="Arial" charset="0"/>
              </a:rPr>
              <a:t>Host Institution: TIRR Memorial </a:t>
            </a:r>
            <a:r>
              <a:rPr lang="en-US" sz="4400" dirty="0" smtClean="0">
                <a:latin typeface="Arial" charset="0"/>
              </a:rPr>
              <a:t>Hermann</a:t>
            </a:r>
            <a:endParaRPr lang="en-US" sz="4400" dirty="0">
              <a:latin typeface="Arial" charset="0"/>
            </a:endParaRPr>
          </a:p>
          <a:p>
            <a:r>
              <a:rPr lang="en-US" sz="4400" dirty="0">
                <a:latin typeface="Arial" charset="0"/>
              </a:rPr>
              <a:t>Conference Co-Chairs: </a:t>
            </a:r>
            <a:endParaRPr lang="en-US" sz="4400" dirty="0" smtClean="0">
              <a:latin typeface="Arial" charset="0"/>
            </a:endParaRPr>
          </a:p>
          <a:p>
            <a:pPr lvl="1"/>
            <a:r>
              <a:rPr lang="en-US" sz="3400" i="1" dirty="0" smtClean="0">
                <a:latin typeface="Arial" charset="0"/>
              </a:rPr>
              <a:t>Gerard </a:t>
            </a:r>
            <a:r>
              <a:rPr lang="en-US" sz="3400" i="1" dirty="0">
                <a:latin typeface="Arial" charset="0"/>
              </a:rPr>
              <a:t>E. </a:t>
            </a:r>
            <a:r>
              <a:rPr lang="en-US" sz="3400" i="1" dirty="0" smtClean="0">
                <a:latin typeface="Arial" charset="0"/>
              </a:rPr>
              <a:t>Francisco (TIRR, UT Health)</a:t>
            </a:r>
          </a:p>
          <a:p>
            <a:pPr lvl="1"/>
            <a:r>
              <a:rPr lang="en-US" sz="3400" i="1" dirty="0" smtClean="0">
                <a:latin typeface="Arial" charset="0"/>
              </a:rPr>
              <a:t>Jose </a:t>
            </a:r>
            <a:r>
              <a:rPr lang="en-US" sz="3400" i="1" dirty="0">
                <a:latin typeface="Arial" charset="0"/>
              </a:rPr>
              <a:t>Contreras-</a:t>
            </a:r>
            <a:r>
              <a:rPr lang="en-US" sz="3400" i="1" dirty="0" smtClean="0">
                <a:latin typeface="Arial" charset="0"/>
              </a:rPr>
              <a:t>Vidal (University of Houston)</a:t>
            </a:r>
            <a:endParaRPr lang="en-US" sz="3400" i="1" dirty="0">
              <a:latin typeface="Arial" charset="0"/>
            </a:endParaRPr>
          </a:p>
          <a:p>
            <a:pPr lvl="1"/>
            <a:r>
              <a:rPr lang="en-US" sz="3400" i="1" dirty="0" smtClean="0">
                <a:latin typeface="Arial" charset="0"/>
              </a:rPr>
              <a:t>Marcie </a:t>
            </a:r>
            <a:r>
              <a:rPr lang="en-US" sz="3400" i="1" dirty="0">
                <a:latin typeface="Arial" charset="0"/>
              </a:rPr>
              <a:t>K. </a:t>
            </a:r>
            <a:r>
              <a:rPr lang="en-US" sz="3400" i="1" dirty="0" smtClean="0">
                <a:latin typeface="Arial" charset="0"/>
              </a:rPr>
              <a:t>O’Malley</a:t>
            </a:r>
            <a:r>
              <a:rPr lang="en-US" sz="3400" i="1" dirty="0">
                <a:latin typeface="Arial" charset="0"/>
              </a:rPr>
              <a:t> </a:t>
            </a:r>
            <a:r>
              <a:rPr lang="en-US" sz="3400" i="1" dirty="0" smtClean="0">
                <a:latin typeface="Arial" charset="0"/>
              </a:rPr>
              <a:t>(Rice)</a:t>
            </a:r>
          </a:p>
          <a:p>
            <a:pPr lvl="1"/>
            <a:r>
              <a:rPr lang="en-US" sz="3400" i="1" dirty="0" smtClean="0">
                <a:latin typeface="Arial" charset="0"/>
              </a:rPr>
              <a:t>Jose </a:t>
            </a:r>
            <a:r>
              <a:rPr lang="en-US" sz="3400" i="1" dirty="0">
                <a:latin typeface="Arial" charset="0"/>
              </a:rPr>
              <a:t>L. </a:t>
            </a:r>
            <a:r>
              <a:rPr lang="en-US" sz="3400" i="1" dirty="0" smtClean="0">
                <a:latin typeface="Arial" charset="0"/>
              </a:rPr>
              <a:t>Pons</a:t>
            </a:r>
            <a:r>
              <a:rPr lang="en-US" sz="3400" i="1" dirty="0">
                <a:latin typeface="Arial" charset="0"/>
              </a:rPr>
              <a:t> </a:t>
            </a:r>
            <a:r>
              <a:rPr lang="en-US" sz="3400" i="1" dirty="0" smtClean="0">
                <a:latin typeface="Arial" charset="0"/>
              </a:rPr>
              <a:t> (CSIC, Spain</a:t>
            </a:r>
            <a:r>
              <a:rPr lang="en-US" sz="3400" i="1" dirty="0" smtClean="0">
                <a:latin typeface="Arial" charset="0"/>
              </a:rPr>
              <a:t>)</a:t>
            </a:r>
          </a:p>
        </p:txBody>
      </p:sp>
      <p:pic>
        <p:nvPicPr>
          <p:cNvPr id="542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528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charset="0"/>
              </a:rPr>
              <a:t>International Symposium on Wearable &amp; Rehabilitation </a:t>
            </a:r>
            <a:r>
              <a:rPr lang="en-US" sz="3100" dirty="0">
                <a:latin typeface="Arial" charset="0"/>
              </a:rPr>
              <a:t>Robotics (</a:t>
            </a:r>
            <a:r>
              <a:rPr lang="en-US" sz="3100" dirty="0" err="1">
                <a:latin typeface="Arial" charset="0"/>
              </a:rPr>
              <a:t>WeRob</a:t>
            </a:r>
            <a:r>
              <a:rPr lang="en-US" sz="3100" dirty="0">
                <a:latin typeface="Arial" charset="0"/>
              </a:rPr>
              <a:t> 2019)</a:t>
            </a:r>
            <a:br>
              <a:rPr lang="en-US" sz="3100" dirty="0">
                <a:latin typeface="Arial" charset="0"/>
              </a:rPr>
            </a:br>
            <a:r>
              <a:rPr lang="en-US" sz="3100" dirty="0">
                <a:latin typeface="Arial" charset="0"/>
                <a:hlinkClick r:id="rId2"/>
              </a:rPr>
              <a:t>http://tirr.memorialhermann.org/werob2019</a:t>
            </a:r>
            <a:r>
              <a:rPr lang="en-US" sz="3100" dirty="0" smtClean="0">
                <a:latin typeface="Arial" charset="0"/>
                <a:hlinkClick r:id="rId2"/>
              </a:rPr>
              <a:t>/</a:t>
            </a:r>
            <a:r>
              <a:rPr lang="en-US" sz="3100" dirty="0" smtClean="0">
                <a:latin typeface="Arial" charset="0"/>
              </a:rPr>
              <a:t> </a:t>
            </a:r>
            <a:endParaRPr lang="en-US" sz="3100" dirty="0">
              <a:latin typeface="Arial" charset="0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304803" y="2385488"/>
            <a:ext cx="8686800" cy="2660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rial" charset="0"/>
              </a:rPr>
              <a:t>Topic </a:t>
            </a:r>
            <a:r>
              <a:rPr lang="en-US" sz="2800" dirty="0" smtClean="0">
                <a:latin typeface="Arial" charset="0"/>
              </a:rPr>
              <a:t>Highlights: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Integration of Wearable Robots in Rehabilitation Technology</a:t>
            </a:r>
          </a:p>
          <a:p>
            <a:r>
              <a:rPr lang="en-US" sz="2800" dirty="0">
                <a:latin typeface="Arial" charset="0"/>
              </a:rPr>
              <a:t>Wearable Robots for Health and Wellness in Aging</a:t>
            </a:r>
          </a:p>
          <a:p>
            <a:r>
              <a:rPr lang="en-US" sz="2800" dirty="0">
                <a:latin typeface="Arial" charset="0"/>
              </a:rPr>
              <a:t>Future of Work: Maximizing Performance and Safety through Wearable Robots</a:t>
            </a:r>
          </a:p>
        </p:txBody>
      </p:sp>
    </p:spTree>
    <p:extLst>
      <p:ext uri="{BB962C8B-B14F-4D97-AF65-F5344CB8AC3E}">
        <p14:creationId xmlns:p14="http://schemas.microsoft.com/office/powerpoint/2010/main" val="94124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Technical sponsorship</a:t>
            </a:r>
            <a:endParaRPr lang="en-US" dirty="0">
              <a:latin typeface="Arial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The International Symposium on Wearable &amp; Rehabilitation Robotics (</a:t>
            </a:r>
            <a:r>
              <a:rPr lang="en-US" dirty="0" err="1">
                <a:latin typeface="Arial" charset="0"/>
              </a:rPr>
              <a:t>WeRob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2019)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ヒラギノ角ゴ Pro W3" charset="0"/>
              </a:rPr>
              <a:t>Technical sponsor: IEEE Systems Council</a:t>
            </a:r>
          </a:p>
          <a:p>
            <a:pPr lvl="1"/>
            <a:r>
              <a:rPr lang="en-US" dirty="0" smtClean="0">
                <a:latin typeface="Arial" charset="0"/>
                <a:ea typeface="ヒラギノ角ゴ Pro W3" charset="0"/>
              </a:rPr>
              <a:t>Co-sponsor: </a:t>
            </a:r>
            <a:r>
              <a:rPr lang="en-US" dirty="0">
                <a:latin typeface="Arial" charset="0"/>
                <a:ea typeface="ヒラギノ角ゴ Pro W3" charset="0"/>
              </a:rPr>
              <a:t>IEEE Robotics and Automation Society through the IEEE RAS Technical Committee on Wearable </a:t>
            </a:r>
            <a:r>
              <a:rPr lang="en-US" dirty="0" smtClean="0">
                <a:latin typeface="Arial" charset="0"/>
                <a:ea typeface="ヒラギノ角ゴ Pro W3" charset="0"/>
              </a:rPr>
              <a:t>Robotics</a:t>
            </a:r>
            <a:endParaRPr lang="en-US" dirty="0">
              <a:latin typeface="Arial" charset="0"/>
              <a:ea typeface="ヒラギノ角ゴ Pro W3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1"/>
          <a:stretch/>
        </p:blipFill>
        <p:spPr>
          <a:xfrm>
            <a:off x="3973747" y="4224364"/>
            <a:ext cx="1678433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417</Words>
  <Application>Microsoft Macintosh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International Symposium on Wearable &amp; Rehabilitation Robotics (WeRob 2019), Oct 16-18, 2019, Houston TX</vt:lpstr>
      <vt:lpstr>International Symposium on Wearable &amp; Rehabilitation Robotics (WeRob 2019) http://tirr.memorialhermann.org/werob2019/ </vt:lpstr>
      <vt:lpstr>Technical sponsorship</vt:lpstr>
    </vt:vector>
  </TitlesOfParts>
  <Company>Univsersity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L Contreras-Vidal</dc:creator>
  <cp:lastModifiedBy>Jose L Contreras-Vidal</cp:lastModifiedBy>
  <cp:revision>37</cp:revision>
  <dcterms:created xsi:type="dcterms:W3CDTF">2018-09-19T01:03:15Z</dcterms:created>
  <dcterms:modified xsi:type="dcterms:W3CDTF">2019-08-30T17:01:12Z</dcterms:modified>
</cp:coreProperties>
</file>