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82" r:id="rId4"/>
    <p:sldId id="260" r:id="rId5"/>
    <p:sldId id="281" r:id="rId6"/>
    <p:sldId id="261" r:id="rId7"/>
    <p:sldId id="269" r:id="rId8"/>
    <p:sldId id="266" r:id="rId9"/>
    <p:sldId id="267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87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212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5C82-C203-7240-865E-1CAFC69207B9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020F-A739-4F4A-BC16-02AB513C8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3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5C82-C203-7240-865E-1CAFC69207B9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020F-A739-4F4A-BC16-02AB513C8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5C82-C203-7240-865E-1CAFC69207B9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020F-A739-4F4A-BC16-02AB513C8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5C82-C203-7240-865E-1CAFC69207B9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020F-A739-4F4A-BC16-02AB513C8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1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5C82-C203-7240-865E-1CAFC69207B9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020F-A739-4F4A-BC16-02AB513C8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0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5C82-C203-7240-865E-1CAFC69207B9}" type="datetimeFigureOut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020F-A739-4F4A-BC16-02AB513C8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2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5C82-C203-7240-865E-1CAFC69207B9}" type="datetimeFigureOut">
              <a:rPr lang="en-US" smtClean="0"/>
              <a:t>8/27/19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020F-A739-4F4A-BC16-02AB513C8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0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5C82-C203-7240-865E-1CAFC69207B9}" type="datetimeFigureOut">
              <a:rPr lang="en-US" smtClean="0"/>
              <a:t>8/27/19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020F-A739-4F4A-BC16-02AB513C8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0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5C82-C203-7240-865E-1CAFC69207B9}" type="datetimeFigureOut">
              <a:rPr lang="en-US" smtClean="0"/>
              <a:t>8/27/19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020F-A739-4F4A-BC16-02AB513C8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65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5C82-C203-7240-865E-1CAFC69207B9}" type="datetimeFigureOut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020F-A739-4F4A-BC16-02AB513C8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0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5C82-C203-7240-865E-1CAFC69207B9}" type="datetimeFigureOut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020F-A739-4F4A-BC16-02AB513C8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4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A5C82-C203-7240-865E-1CAFC69207B9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6020F-A739-4F4A-BC16-02AB513C8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1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VP Member Services Report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2019 Fall Meeting</a:t>
            </a:r>
          </a:p>
        </p:txBody>
      </p:sp>
    </p:spTree>
    <p:extLst>
      <p:ext uri="{BB962C8B-B14F-4D97-AF65-F5344CB8AC3E}">
        <p14:creationId xmlns:p14="http://schemas.microsoft.com/office/powerpoint/2010/main" val="2219546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C7AE1C7-9232-5E42-BD66-3EEBE71AD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dirty="0"/>
              <a:t>Germany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C9E5077-1C4B-A440-973F-143909D00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68293"/>
            <a:ext cx="8229600" cy="3847550"/>
          </a:xfrm>
        </p:spPr>
        <p:txBody>
          <a:bodyPr>
            <a:normAutofit/>
          </a:bodyPr>
          <a:lstStyle/>
          <a:p>
            <a:r>
              <a:rPr lang="en-US" dirty="0"/>
              <a:t>People from Germany attending our conferences have been contacted by Brooke, to see if anyone is willing to start a chapter. </a:t>
            </a:r>
            <a:r>
              <a:rPr lang="en-US"/>
              <a:t>Still </a:t>
            </a:r>
            <a:r>
              <a:rPr lang="en-US" dirty="0"/>
              <a:t>waiting for their response</a:t>
            </a:r>
          </a:p>
        </p:txBody>
      </p:sp>
    </p:spTree>
    <p:extLst>
      <p:ext uri="{BB962C8B-B14F-4D97-AF65-F5344CB8AC3E}">
        <p14:creationId xmlns:p14="http://schemas.microsoft.com/office/powerpoint/2010/main" val="150433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dirty="0"/>
              <a:t>Chapter Situation at July.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8293"/>
            <a:ext cx="8229600" cy="3847550"/>
          </a:xfrm>
        </p:spPr>
        <p:txBody>
          <a:bodyPr>
            <a:normAutofit/>
          </a:bodyPr>
          <a:lstStyle/>
          <a:p>
            <a:r>
              <a:rPr lang="en-US" dirty="0"/>
              <a:t>A total of 13 active chapters:</a:t>
            </a:r>
          </a:p>
          <a:p>
            <a:pPr lvl="1"/>
            <a:r>
              <a:rPr lang="en-US" dirty="0"/>
              <a:t>8 chapters only related to System Council (as before). Last chapter from Israel</a:t>
            </a:r>
          </a:p>
          <a:p>
            <a:pPr lvl="1"/>
            <a:r>
              <a:rPr lang="en-US" dirty="0"/>
              <a:t>5 joint chapters (were 7 before)</a:t>
            </a:r>
          </a:p>
          <a:p>
            <a:pPr lvl="1"/>
            <a:r>
              <a:rPr lang="en-US" dirty="0"/>
              <a:t>Most coverage from North America and Europe</a:t>
            </a:r>
          </a:p>
        </p:txBody>
      </p:sp>
    </p:spTree>
    <p:extLst>
      <p:ext uri="{BB962C8B-B14F-4D97-AF65-F5344CB8AC3E}">
        <p14:creationId xmlns:p14="http://schemas.microsoft.com/office/powerpoint/2010/main" val="2905530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0F2CC38-EE67-B34B-8002-DE21A4807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dirty="0"/>
              <a:t>Chapter Situation at July. 2019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34844D1-29EC-904F-8276-F5B9BB8DE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68293"/>
            <a:ext cx="8229600" cy="3847550"/>
          </a:xfrm>
        </p:spPr>
        <p:txBody>
          <a:bodyPr>
            <a:normAutofit/>
          </a:bodyPr>
          <a:lstStyle/>
          <a:p>
            <a:r>
              <a:rPr lang="en-US" dirty="0"/>
              <a:t>A total of 13 active chapters:</a:t>
            </a:r>
          </a:p>
          <a:p>
            <a:pPr lvl="1"/>
            <a:r>
              <a:rPr lang="en-US" dirty="0"/>
              <a:t>8 chapters only related to System Council (as before). Last chapter from Israel</a:t>
            </a:r>
          </a:p>
          <a:p>
            <a:pPr lvl="1"/>
            <a:r>
              <a:rPr lang="en-US" dirty="0"/>
              <a:t>5 joint chapters (were 7 before)</a:t>
            </a:r>
          </a:p>
          <a:p>
            <a:pPr lvl="1"/>
            <a:r>
              <a:rPr lang="en-US" dirty="0"/>
              <a:t>Most coverage from North America and Europe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2E9F2F-4AC7-DF43-BD87-4E3B0FBAEE66}"/>
              </a:ext>
            </a:extLst>
          </p:cNvPr>
          <p:cNvSpPr txBox="1"/>
          <p:nvPr/>
        </p:nvSpPr>
        <p:spPr>
          <a:xfrm>
            <a:off x="805855" y="2687211"/>
            <a:ext cx="7212459" cy="3046988"/>
          </a:xfrm>
          <a:prstGeom prst="rect">
            <a:avLst/>
          </a:prstGeom>
          <a:solidFill>
            <a:schemeClr val="bg2">
              <a:alpha val="92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South Africa and Madras chapters without a chair.</a:t>
            </a:r>
          </a:p>
          <a:p>
            <a:r>
              <a:rPr lang="en-US" sz="3200" dirty="0"/>
              <a:t>South Africa did not make anything for 3 years will be dismissed by IEEE (Madras also did not do anything, but it was established in 2018, so there is time.)</a:t>
            </a:r>
          </a:p>
        </p:txBody>
      </p:sp>
    </p:spTree>
    <p:extLst>
      <p:ext uri="{BB962C8B-B14F-4D97-AF65-F5344CB8AC3E}">
        <p14:creationId xmlns:p14="http://schemas.microsoft.com/office/powerpoint/2010/main" val="3218989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4716"/>
            <a:ext cx="8229600" cy="779611"/>
          </a:xfrm>
        </p:spPr>
        <p:txBody>
          <a:bodyPr/>
          <a:lstStyle/>
          <a:p>
            <a:r>
              <a:rPr lang="en-US" dirty="0"/>
              <a:t>System Council Chapters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029122"/>
              </p:ext>
            </p:extLst>
          </p:nvPr>
        </p:nvGraphicFramePr>
        <p:xfrm>
          <a:off x="621891" y="1073914"/>
          <a:ext cx="7900218" cy="5378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960">
                  <a:extLst>
                    <a:ext uri="{9D8B030D-6E8A-4147-A177-3AD203B41FA5}">
                      <a16:colId xmlns:a16="http://schemas.microsoft.com/office/drawing/2014/main" val="1800691463"/>
                    </a:ext>
                  </a:extLst>
                </a:gridCol>
                <a:gridCol w="1897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9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1951">
                  <a:extLst>
                    <a:ext uri="{9D8B030D-6E8A-4147-A177-3AD203B41FA5}">
                      <a16:colId xmlns:a16="http://schemas.microsoft.com/office/drawing/2014/main" val="393097392"/>
                    </a:ext>
                  </a:extLst>
                </a:gridCol>
              </a:tblGrid>
              <a:tr h="353257">
                <a:tc>
                  <a:txBody>
                    <a:bodyPr/>
                    <a:lstStyle/>
                    <a:p>
                      <a:r>
                        <a:rPr lang="en-US" i="0" dirty="0">
                          <a:latin typeface="+mj-lt"/>
                        </a:rPr>
                        <a:t>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latin typeface="+mj-lt"/>
                        </a:rPr>
                        <a:t>Location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+mj-lt"/>
                        </a:rPr>
                        <a:t>Date of 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+mj-lt"/>
                        </a:rPr>
                        <a:t>Chair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Italy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Moschitta (2015)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Coastal LA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Yeh (2009)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Toronto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Tirandazian (2018)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Shanghai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Tong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(2016)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207797013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 Africa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mr-IN" sz="18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CHAIR</a:t>
                      </a:r>
                      <a:endParaRPr lang="mr-IN" sz="18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0843021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Mohawk Valley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Riley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(2016)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Island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Lanziero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(2019)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 and Ireland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Hessami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(2017)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Washington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Douglass (2018)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Mexico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Varquez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(2017)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Zhang (2017)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159758578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Tunisia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Balkouti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(2019)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181463021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Madras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CHAIR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445953714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Galveston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Taqvi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(2018)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384197881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Israel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Mordecai (2018)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75538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89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85ECE83A-03E3-B847-8EDD-F66FC8CFD2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9424423"/>
              </p:ext>
            </p:extLst>
          </p:nvPr>
        </p:nvGraphicFramePr>
        <p:xfrm>
          <a:off x="621891" y="1073914"/>
          <a:ext cx="7900218" cy="5378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960">
                  <a:extLst>
                    <a:ext uri="{9D8B030D-6E8A-4147-A177-3AD203B41FA5}">
                      <a16:colId xmlns:a16="http://schemas.microsoft.com/office/drawing/2014/main" val="1800691463"/>
                    </a:ext>
                  </a:extLst>
                </a:gridCol>
                <a:gridCol w="1897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9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1951">
                  <a:extLst>
                    <a:ext uri="{9D8B030D-6E8A-4147-A177-3AD203B41FA5}">
                      <a16:colId xmlns:a16="http://schemas.microsoft.com/office/drawing/2014/main" val="393097392"/>
                    </a:ext>
                  </a:extLst>
                </a:gridCol>
              </a:tblGrid>
              <a:tr h="353257">
                <a:tc>
                  <a:txBody>
                    <a:bodyPr/>
                    <a:lstStyle/>
                    <a:p>
                      <a:r>
                        <a:rPr lang="en-US" i="0" dirty="0">
                          <a:latin typeface="+mj-lt"/>
                        </a:rPr>
                        <a:t>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latin typeface="+mj-lt"/>
                        </a:rPr>
                        <a:t>Location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+mj-lt"/>
                        </a:rPr>
                        <a:t>Date of 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+mj-lt"/>
                        </a:rPr>
                        <a:t>Chair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Italy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Moschitta (2015)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Coastal LA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Yeh (2009)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Toronto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Tirandazian (2018)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Shanghai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Tong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(2016)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207797013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 Africa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CHAIR</a:t>
                      </a:r>
                      <a:endParaRPr lang="mr-IN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0843021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Mohawk Valley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Riley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(2016)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Island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 (2016)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 and Ireland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Hessami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(2017)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Washington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Douglass (2018)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Mexico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Varquez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(2017)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Zhang (2017)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159758578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Tunisia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Balkouti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(2019)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181463021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Madras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CHAIR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445953714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Galveston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Taqvi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(2018)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384197881"/>
                  </a:ext>
                </a:extLst>
              </a:tr>
              <a:tr h="331266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Israel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Mordecai (2018)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755388986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A20E49E7-2D20-F647-A8EA-8F50481A2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4716"/>
            <a:ext cx="8229600" cy="779611"/>
          </a:xfrm>
        </p:spPr>
        <p:txBody>
          <a:bodyPr/>
          <a:lstStyle/>
          <a:p>
            <a:r>
              <a:rPr lang="en-US" dirty="0"/>
              <a:t>System Council Chapters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3CC17F-9E64-B24B-AD46-1E6E2A36479F}"/>
              </a:ext>
            </a:extLst>
          </p:cNvPr>
          <p:cNvSpPr txBox="1"/>
          <p:nvPr/>
        </p:nvSpPr>
        <p:spPr>
          <a:xfrm>
            <a:off x="886863" y="2115923"/>
            <a:ext cx="7212459" cy="3046988"/>
          </a:xfrm>
          <a:prstGeom prst="rect">
            <a:avLst/>
          </a:prstGeom>
          <a:solidFill>
            <a:schemeClr val="bg1">
              <a:alpha val="92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5 Joint chapters; </a:t>
            </a:r>
            <a:r>
              <a:rPr lang="en-US" sz="3200" b="1" dirty="0"/>
              <a:t>8 System Council only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7 chapters from ‘America’ (R1,2,5,6,7,9)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4 chapters from Eu (R8)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2 chapters from Asia (R0)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The chapters without chair (R0 and R8) were joint chapters</a:t>
            </a:r>
          </a:p>
        </p:txBody>
      </p:sp>
    </p:spTree>
    <p:extLst>
      <p:ext uri="{BB962C8B-B14F-4D97-AF65-F5344CB8AC3E}">
        <p14:creationId xmlns:p14="http://schemas.microsoft.com/office/powerpoint/2010/main" val="2039070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Council Chapters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350F1E-FA0C-584D-9811-B79F9A8C6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7587"/>
            <a:ext cx="9144000" cy="464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89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4209C82-A733-3B46-9E92-907E5B8ED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7587"/>
            <a:ext cx="9144000" cy="4641624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System Council Chapters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95052" y="3735388"/>
            <a:ext cx="8229600" cy="1317185"/>
          </a:xfrm>
          <a:solidFill>
            <a:schemeClr val="bg1">
              <a:alpha val="88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Most chapters chapters from ‘North America’.</a:t>
            </a:r>
          </a:p>
          <a:p>
            <a:pPr marL="0" indent="0">
              <a:buNone/>
            </a:pPr>
            <a:r>
              <a:rPr lang="en-US" dirty="0"/>
              <a:t>Missing Chair from South Africa and India</a:t>
            </a:r>
          </a:p>
        </p:txBody>
      </p:sp>
    </p:spTree>
    <p:extLst>
      <p:ext uri="{BB962C8B-B14F-4D97-AF65-F5344CB8AC3E}">
        <p14:creationId xmlns:p14="http://schemas.microsoft.com/office/powerpoint/2010/main" val="524052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 conference(s) attendance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Same results as in spring</a:t>
            </a:r>
          </a:p>
        </p:txBody>
      </p:sp>
    </p:spTree>
    <p:extLst>
      <p:ext uri="{BB962C8B-B14F-4D97-AF65-F5344CB8AC3E}">
        <p14:creationId xmlns:p14="http://schemas.microsoft.com/office/powerpoint/2010/main" val="1960119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790" y="8919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Chapters vs attendance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528189"/>
              </p:ext>
            </p:extLst>
          </p:nvPr>
        </p:nvGraphicFramePr>
        <p:xfrm>
          <a:off x="923307" y="1105459"/>
          <a:ext cx="671636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1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7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782">
                  <a:extLst>
                    <a:ext uri="{9D8B030D-6E8A-4147-A177-3AD203B41FA5}">
                      <a16:colId xmlns:a16="http://schemas.microsoft.com/office/drawing/2014/main" val="2263249561"/>
                    </a:ext>
                  </a:extLst>
                </a:gridCol>
                <a:gridCol w="1343272">
                  <a:extLst>
                    <a:ext uri="{9D8B030D-6E8A-4147-A177-3AD203B41FA5}">
                      <a16:colId xmlns:a16="http://schemas.microsoft.com/office/drawing/2014/main" val="40348699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Chapters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SysCon</a:t>
                      </a:r>
                      <a:r>
                        <a:rPr lang="en-US" dirty="0"/>
                        <a:t>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SysCon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USA-CAN-MEX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ITALY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MADRAS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965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BRASIL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888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GERMANY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FRANCE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6060" y="4912911"/>
            <a:ext cx="88750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Comments</a:t>
            </a:r>
            <a:r>
              <a:rPr lang="en-US" sz="2000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Clear correlation between (average) attendance and number of chapters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B050"/>
                </a:solidFill>
              </a:rPr>
              <a:t>Germany and </a:t>
            </a:r>
            <a:r>
              <a:rPr lang="en-US" sz="2000" dirty="0" err="1">
                <a:solidFill>
                  <a:srgbClr val="00B050"/>
                </a:solidFill>
              </a:rPr>
              <a:t>Brasil</a:t>
            </a:r>
            <a:r>
              <a:rPr lang="en-US" sz="2000" dirty="0">
                <a:solidFill>
                  <a:srgbClr val="00B050"/>
                </a:solidFill>
              </a:rPr>
              <a:t> give a remarkable attendance without a chapter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Madras had an attendance not null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France decrease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New chapter form Israel still not providing papers </a:t>
            </a:r>
          </a:p>
        </p:txBody>
      </p:sp>
    </p:spTree>
    <p:extLst>
      <p:ext uri="{BB962C8B-B14F-4D97-AF65-F5344CB8AC3E}">
        <p14:creationId xmlns:p14="http://schemas.microsoft.com/office/powerpoint/2010/main" val="1518198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558</Words>
  <Application>Microsoft Macintosh PowerPoint</Application>
  <PresentationFormat>On-screen Show (4:3)</PresentationFormat>
  <Paragraphs>207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VP Member Services Report</vt:lpstr>
      <vt:lpstr>Chapter Situation at July. 2019</vt:lpstr>
      <vt:lpstr>Chapter Situation at July. 2019</vt:lpstr>
      <vt:lpstr>System Council Chapters</vt:lpstr>
      <vt:lpstr>System Council Chapters</vt:lpstr>
      <vt:lpstr>System Council Chapters</vt:lpstr>
      <vt:lpstr>System Council Chapters</vt:lpstr>
      <vt:lpstr>System conference(s) attendance</vt:lpstr>
      <vt:lpstr>Chapters vs attendance </vt:lpstr>
      <vt:lpstr>Germany</vt:lpstr>
    </vt:vector>
  </TitlesOfParts>
  <Company>DET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petition</dc:title>
  <dc:creator>M P</dc:creator>
  <cp:lastModifiedBy>Microsoft Office User</cp:lastModifiedBy>
  <cp:revision>78</cp:revision>
  <cp:lastPrinted>2019-04-10T03:42:36Z</cp:lastPrinted>
  <dcterms:created xsi:type="dcterms:W3CDTF">2017-03-19T06:24:57Z</dcterms:created>
  <dcterms:modified xsi:type="dcterms:W3CDTF">2019-08-27T14:49:49Z</dcterms:modified>
</cp:coreProperties>
</file>