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8" r:id="rId2"/>
  </p:sldMasterIdLst>
  <p:notesMasterIdLst>
    <p:notesMasterId r:id="rId11"/>
  </p:notesMasterIdLst>
  <p:sldIdLst>
    <p:sldId id="261" r:id="rId3"/>
    <p:sldId id="290" r:id="rId4"/>
    <p:sldId id="291" r:id="rId5"/>
    <p:sldId id="292" r:id="rId6"/>
    <p:sldId id="293" r:id="rId7"/>
    <p:sldId id="294" r:id="rId8"/>
    <p:sldId id="295" r:id="rId9"/>
    <p:sldId id="268" r:id="rId10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990033"/>
    <a:srgbClr val="CC3300"/>
    <a:srgbClr val="000099"/>
    <a:srgbClr val="33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9" autoAdjust="0"/>
    <p:restoredTop sz="94670" autoAdjust="0"/>
  </p:normalViewPr>
  <p:slideViewPr>
    <p:cSldViewPr>
      <p:cViewPr varScale="1">
        <p:scale>
          <a:sx n="98" d="100"/>
          <a:sy n="98" d="100"/>
        </p:scale>
        <p:origin x="96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01B241-D874-4EA9-A18A-CFE621CC0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DB1491-49F5-4C9C-A5B9-4EE2E41CF8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C385C9B-CA19-4050-8146-7CE582871843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7AECA9-A7D7-4075-9E24-D7C446C7CC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ED65DD-E875-4A3C-8D34-905BBF798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6A3DA-2522-4DD8-B786-D4E9D6877A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475CF-4F61-4497-B2E5-377E66B4B2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93A2D7-783C-4E50-891E-FFD5B5345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AD4D49F8-03FD-4E06-9DC4-1904F61688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91921C9-841A-44E4-8A05-0F5154D31F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8DE441D-2112-4CF0-9A36-072BEB03D7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882016-965F-40B2-A3A6-4CF5E4F54D3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1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4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95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27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4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4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ED1F-8F77-4277-A292-EBBFD8DE8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0DC37-2EA3-450B-B674-9D8DC45BE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8860F-1E27-4AE3-9F77-FD89B488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C9D55-78AA-4B30-886E-567DC79C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CDEE4-F314-47B9-A2B4-7199D762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22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0ECF-15EA-4490-BD6A-4D711359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BB6E4-A710-4A35-809D-D9E2EDD0C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6F6F0-7A0F-4B78-824F-1D5F8649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3F70F-AFBB-4DC3-ABCF-7710189B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D21DA-A5AE-428D-8628-C150343F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5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81F2C-8A64-4B4C-8815-05B11847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732C-782C-4529-9B15-623DBCABE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30819-1BEC-4D15-80C5-589B298E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989CA-C064-4BBB-A640-328B0CF1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41F80-1520-44F1-BED5-E3F9A92D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1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9559-C7E3-408D-9075-5BCA96CF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F9F3-16D8-4225-84F3-672F58C09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778FE-2A9F-4036-912C-AF76291CB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57AAF-1E2B-4EC4-87CE-A71F0BD1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B5382-3F8F-44B0-B590-B11DAF0D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EFDCF-1132-40AC-8C59-891791A0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7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548A-AC3C-444E-A236-349AC418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9B3C2-BBBC-4A10-8E5B-078E8126E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81345-C676-462E-A882-CE5D48C41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BACE8-2020-48BA-8CD2-6D8EFACB6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A9CDF-E75C-4AC4-B6D1-9E18E19CF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F2093-5A78-4682-A3DA-71937E26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D7EA4-E44B-426D-99B4-10E870ED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D3A70-7B02-48C5-B110-B6F9EC95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87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6E8A-003E-44A9-8013-8EF7A628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B5040C-BA70-457A-AA37-547B741B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153D8-E320-401B-BA0B-DE632A5C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03A51-4830-47A6-A8FA-BCF89904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37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B6745-CA3A-4D20-8771-EBE3E547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3F22C-41E8-40A5-8F90-6DAC5C18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9D94B-B935-4542-AF7F-C0F26C96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13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E743-5C5A-4D03-825D-347C943D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0F89F-541A-4238-9F00-A28704D54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B9523-A99D-4B9F-8CD4-B4ED807B5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A082E-5FD0-4E77-AC02-F256D369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AEF9B-C33C-4DEF-8E2B-F4A1C1C0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DD929-8C4E-48C6-87AB-5E28E7C2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4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FCD4-7C81-450D-9686-23CC2508B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CD867-25FC-4172-8DAD-9D58177DB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F59B3-12CA-4EF8-8E05-F9819D4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4A34C-5FAA-40B2-9334-78183FF9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4349B-1E7C-4CC6-BED3-BCF2C29F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EE9BB-B5DE-4D04-9832-17A5DB21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98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698A-4D10-49CA-B8C3-6DFDF6E1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04DC9-793D-49D3-B754-4897D9E8F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A632-EF0C-4D5B-8216-9735B9E4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EBD5F-A626-4BFA-BBBF-14774158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EF60-B665-450C-8D33-388C35DC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27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F75D9-1E46-41C0-A4EC-095684FA1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90226-05CB-47D3-A228-114860BEF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B1500-25CD-47AA-BE6E-4B7899D5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91B04-E0D5-40AF-971D-0188A444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AE58B-CFCC-447A-9847-448FA0D5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12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F6EE-353D-46F7-883F-6D3E940A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E22DDF-A208-4782-A02D-DF2CC466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B79E7-D5AB-4CDF-A225-FA81E758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D1019-00C7-4D20-89D8-084D588D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2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E6EA-145A-4915-8055-B6AE8617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766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D4457-C77A-485F-B865-A9F0F78E9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113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36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6" r:id="rId8"/>
    <p:sldLayoutId id="2147483677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B27BB-AA5A-4018-A7E4-54D54F2F2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EE1A9-E36E-4D7D-BE3E-A9A279F6D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2C196-E441-437D-B424-EC5F3805F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2464-125E-47DB-83A6-3402C9A8D23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E6E7-5041-43A6-BECB-E482C5A06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4E333-1F08-4039-BBC1-DDC08F58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6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rganizational_studies" TargetMode="External"/><Relationship Id="rId3" Type="http://schemas.openxmlformats.org/officeDocument/2006/relationships/hyperlink" Target="http://en.wikipedia.org/wiki/Engineering" TargetMode="External"/><Relationship Id="rId7" Type="http://schemas.openxmlformats.org/officeDocument/2006/relationships/hyperlink" Target="http://en.wikipedia.org/wiki/Industrial_engineering" TargetMode="External"/><Relationship Id="rId2" Type="http://schemas.openxmlformats.org/officeDocument/2006/relationships/hyperlink" Target="http://en.wikipedia.org/wiki/Interdisciplinary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n.wikipedia.org/wiki/Control_engineering" TargetMode="External"/><Relationship Id="rId5" Type="http://schemas.openxmlformats.org/officeDocument/2006/relationships/hyperlink" Target="http://en.wikipedia.org/wiki/Logistics" TargetMode="External"/><Relationship Id="rId4" Type="http://schemas.openxmlformats.org/officeDocument/2006/relationships/hyperlink" Target="http://en.wikipedia.org/wiki/Life_cycle" TargetMode="External"/><Relationship Id="rId9" Type="http://schemas.openxmlformats.org/officeDocument/2006/relationships/hyperlink" Target="http://en.wikipedia.org/wiki/Project_managemen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5">
            <a:extLst>
              <a:ext uri="{FF2B5EF4-FFF2-40B4-BE49-F238E27FC236}">
                <a16:creationId xmlns:a16="http://schemas.microsoft.com/office/drawing/2014/main" id="{3127D696-A82A-4502-8DB4-8534815A40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267200"/>
            <a:ext cx="7696200" cy="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5" name="Picture 4" descr="ieeeblu">
            <a:extLst>
              <a:ext uri="{FF2B5EF4-FFF2-40B4-BE49-F238E27FC236}">
                <a16:creationId xmlns:a16="http://schemas.microsoft.com/office/drawing/2014/main" id="{D3FE3788-805B-4A69-8C99-D02E78A21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2286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1">
            <a:extLst>
              <a:ext uri="{FF2B5EF4-FFF2-40B4-BE49-F238E27FC236}">
                <a16:creationId xmlns:a16="http://schemas.microsoft.com/office/drawing/2014/main" id="{C40E1B42-C225-4BBD-B6AF-09530BA5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65375"/>
            <a:ext cx="5334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C00000"/>
                </a:solidFill>
              </a:rPr>
              <a:t>Council Transition Committee Report</a:t>
            </a:r>
          </a:p>
          <a:p>
            <a:pPr algn="ctr" eaLnBrk="1" hangingPunct="1"/>
            <a:r>
              <a:rPr lang="en-US" altLang="en-US" sz="2800" dirty="0">
                <a:solidFill>
                  <a:srgbClr val="C00000"/>
                </a:solidFill>
              </a:rPr>
              <a:t>IEEE Systems Council</a:t>
            </a:r>
          </a:p>
        </p:txBody>
      </p:sp>
      <p:sp>
        <p:nvSpPr>
          <p:cNvPr id="3077" name="TextBox 2">
            <a:extLst>
              <a:ext uri="{FF2B5EF4-FFF2-40B4-BE49-F238E27FC236}">
                <a16:creationId xmlns:a16="http://schemas.microsoft.com/office/drawing/2014/main" id="{1CD79ACD-2BF9-411E-94E7-01CBA607D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68825"/>
            <a:ext cx="51054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2060"/>
                </a:solidFill>
              </a:rPr>
              <a:t>IEEE Systems Council </a:t>
            </a:r>
            <a:r>
              <a:rPr lang="en-US" altLang="en-US" dirty="0" err="1">
                <a:solidFill>
                  <a:srgbClr val="002060"/>
                </a:solidFill>
              </a:rPr>
              <a:t>AdCom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/>
            <a:r>
              <a:rPr lang="en-US" altLang="en-US" dirty="0">
                <a:solidFill>
                  <a:srgbClr val="002060"/>
                </a:solidFill>
              </a:rPr>
              <a:t>March 26, 2021</a:t>
            </a:r>
          </a:p>
          <a:p>
            <a:pPr algn="ctr" eaLnBrk="1" hangingPunct="1"/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/>
            <a:r>
              <a:rPr lang="en-US" altLang="en-US" sz="1400" dirty="0">
                <a:solidFill>
                  <a:srgbClr val="002060"/>
                </a:solidFill>
              </a:rPr>
              <a:t>Bob Rassa</a:t>
            </a:r>
          </a:p>
          <a:p>
            <a:pPr algn="ctr" eaLnBrk="1" hangingPunct="1"/>
            <a:r>
              <a:rPr lang="en-US" altLang="en-US" sz="1400" dirty="0">
                <a:solidFill>
                  <a:srgbClr val="002060"/>
                </a:solidFill>
              </a:rPr>
              <a:t>Treasurer &amp; Awards Chair</a:t>
            </a:r>
          </a:p>
          <a:p>
            <a:pPr algn="ctr" eaLnBrk="1" hangingPunct="1"/>
            <a:r>
              <a:rPr lang="en-US" altLang="en-US" sz="1400" i="1" dirty="0">
                <a:solidFill>
                  <a:srgbClr val="002060"/>
                </a:solidFill>
              </a:rPr>
              <a:t>Founder &amp; Past President</a:t>
            </a:r>
          </a:p>
        </p:txBody>
      </p:sp>
      <p:sp>
        <p:nvSpPr>
          <p:cNvPr id="3079" name="TextBox 2">
            <a:extLst>
              <a:ext uri="{FF2B5EF4-FFF2-40B4-BE49-F238E27FC236}">
                <a16:creationId xmlns:a16="http://schemas.microsoft.com/office/drawing/2014/main" id="{1C398CDF-7B84-465E-9921-D0E4D39FF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9800" y="6399213"/>
            <a:ext cx="5334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/>
              <a:t>V3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15942-1BAD-44D1-ABCA-70FDAA8D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990033"/>
                </a:solidFill>
                <a:latin typeface="+mn-lt"/>
              </a:rPr>
              <a:t>Systems Council Transition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EDDE-C1D3-494E-8F5C-B37492C45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11277600" cy="5334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Committee formed December 2020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Paolo Carbone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Andy Chen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Jack (Steve) Dyer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Cecilia Metra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Bob Rassa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A50021"/>
                </a:solidFill>
                <a:latin typeface="+mn-lt"/>
              </a:rPr>
              <a:t>Premise: Should the Systems Council seek to transition to a full Society</a:t>
            </a:r>
            <a:br>
              <a:rPr lang="en-US" dirty="0"/>
            </a:b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5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CE47A-E32B-48B5-9E62-B01CB356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369"/>
            <a:ext cx="106680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A50021"/>
                </a:solidFill>
                <a:latin typeface="+mn-lt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9EE9B-7E2C-458F-AF8B-525ED5678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8150"/>
            <a:ext cx="10515600" cy="4787850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When the Systems Council was formed in 2004-2005, the founder’s position was that IEEE should more aggressively embrace the discipline of Systems Engineering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 engineering is an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interdisciplinary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field of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engineering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focuses on how complex engineering projects should be designed and managed over the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life cycle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project. Issues such as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logistics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coordination of different teams, and automatic control of machinery become more difficult when dealing with large, complex projects. Systems engineering deals with work-processes and tools to handle such projects, and it overlaps with both technical and human-centered disciplines such as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control engineering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industrial engineering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organizational studies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project management</a:t>
            </a:r>
            <a:endParaRPr lang="en-US" sz="1800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 Society at the time was engaged at this level</a:t>
            </a:r>
          </a:p>
          <a:p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founder learned from various IEEE sources that a Council would be a lot easier to initiate than a Society 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worked with those Society Presidents who had any semblance of “systems engineering” either specifically or implied within their Field of Interest: Computer, Aerospace &amp; Electronic Systems, Systems Man &amp; Cybernetics, Engineering Management, Oceanic Engineering</a:t>
            </a:r>
          </a:p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Bottom Line: Success; Council approved in June 2005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5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7F6BD-A5E1-448F-8E97-8EC2BCBA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990033"/>
                </a:solidFill>
                <a:latin typeface="+mn-lt"/>
              </a:rPr>
              <a:t>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DF5D6-0D09-48FA-AB78-C4C129CD5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579" y="1447800"/>
            <a:ext cx="10515600" cy="4351338"/>
          </a:xfrm>
        </p:spPr>
        <p:txBody>
          <a:bodyPr/>
          <a:lstStyle/>
          <a:p>
            <a:r>
              <a:rPr lang="en-US" dirty="0"/>
              <a:t>Original proposed name for the Council was the IEEE Systems Engineering Council</a:t>
            </a:r>
          </a:p>
          <a:p>
            <a:pPr lvl="1"/>
            <a:r>
              <a:rPr lang="en-US" dirty="0"/>
              <a:t>Alas, backlash –</a:t>
            </a:r>
          </a:p>
          <a:p>
            <a:pPr lvl="1"/>
            <a:r>
              <a:rPr lang="en-US" dirty="0"/>
              <a:t>Many thought we were trying to commandeer the entire engineering environment</a:t>
            </a:r>
          </a:p>
          <a:p>
            <a:pPr lvl="1"/>
            <a:r>
              <a:rPr lang="en-US" dirty="0"/>
              <a:t>After long debate/discussion, Jim Isaac took the floor microphone and said, “Let’s just call it the IEEE Systems Council” and that ended debate-</a:t>
            </a:r>
          </a:p>
          <a:p>
            <a:pPr lvl="1"/>
            <a:r>
              <a:rPr lang="en-US" dirty="0"/>
              <a:t>And such we were born!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9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D9B2-E16F-41A3-B2FC-0C8178D7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A50021"/>
                </a:solidFill>
                <a:latin typeface="+mn-lt"/>
              </a:rPr>
              <a:t>Now to the premise: Should we transition to a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6089A-37C5-4D04-B201-0FAA57E00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10515600" cy="4495800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Pro: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Societies have actual dues-paying members, which has commitment implications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More volunteers for conferences, </a:t>
            </a:r>
            <a:r>
              <a:rPr lang="en-US" sz="2000" dirty="0" err="1">
                <a:solidFill>
                  <a:srgbClr val="002060"/>
                </a:solidFill>
              </a:rPr>
              <a:t>AdCom</a:t>
            </a:r>
            <a:r>
              <a:rPr lang="en-US" sz="2000" dirty="0">
                <a:solidFill>
                  <a:srgbClr val="002060"/>
                </a:solidFill>
              </a:rPr>
              <a:t> members &amp; officers, Journal Associate Editors, technical committees, Chapters, and more - - -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As a Council we have “associates” – IEEE members who express interest in the Council at renewal time. And there are about 3,500 of these right now. But this still isn’t the same as dues-paying members.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Con:</a:t>
            </a:r>
          </a:p>
          <a:p>
            <a:pPr lvl="1"/>
            <a:r>
              <a:rPr lang="en-US" sz="2000" dirty="0" err="1">
                <a:solidFill>
                  <a:srgbClr val="002060"/>
                </a:solidFill>
              </a:rPr>
              <a:t>AdCom</a:t>
            </a:r>
            <a:r>
              <a:rPr lang="en-US" sz="2000" dirty="0">
                <a:solidFill>
                  <a:srgbClr val="002060"/>
                </a:solidFill>
              </a:rPr>
              <a:t> costs would increase since the “Systems Society” would reimburse all travel to </a:t>
            </a:r>
            <a:r>
              <a:rPr lang="en-US" sz="2000" dirty="0" err="1">
                <a:solidFill>
                  <a:srgbClr val="002060"/>
                </a:solidFill>
              </a:rPr>
              <a:t>AdCom</a:t>
            </a:r>
            <a:r>
              <a:rPr lang="en-US" sz="2000" dirty="0">
                <a:solidFill>
                  <a:srgbClr val="002060"/>
                </a:solidFill>
              </a:rPr>
              <a:t> meetings, not just officers. Est: + $40k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IEEE overhead would increase –based on number of members. To start, estimated is an additional $75k (overhead now is about $100k)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Members would be needed: Main source is our current Associates plus conference attendees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How many members would we </a:t>
            </a:r>
            <a:r>
              <a:rPr lang="en-US" sz="2000" dirty="0" err="1">
                <a:solidFill>
                  <a:srgbClr val="002060"/>
                </a:solidFill>
              </a:rPr>
              <a:t>attrct</a:t>
            </a:r>
            <a:r>
              <a:rPr lang="en-US" sz="2000" dirty="0">
                <a:solidFill>
                  <a:srgbClr val="002060"/>
                </a:solidFill>
              </a:rPr>
              <a:t>? Hard to say – my guess is 1,500 within 3 years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Other than that – no real change except we would no longer have Societies as members</a:t>
            </a:r>
          </a:p>
        </p:txBody>
      </p:sp>
    </p:spTree>
    <p:extLst>
      <p:ext uri="{BB962C8B-B14F-4D97-AF65-F5344CB8AC3E}">
        <p14:creationId xmlns:p14="http://schemas.microsoft.com/office/powerpoint/2010/main" val="182083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BA2E6-B43F-4288-8A51-08553857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1037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990033"/>
                </a:solidFill>
                <a:latin typeface="+mn-lt"/>
              </a:rPr>
              <a:t>Naming and 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C79A-0805-4CDB-9ADC-001FF3B08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43818"/>
            <a:ext cx="10515600" cy="4351338"/>
          </a:xfrm>
        </p:spPr>
        <p:txBody>
          <a:bodyPr/>
          <a:lstStyle/>
          <a:p>
            <a:r>
              <a:rPr lang="en-US" dirty="0"/>
              <a:t>Probably too early to try to pick a name-</a:t>
            </a:r>
          </a:p>
          <a:p>
            <a:pPr lvl="1"/>
            <a:r>
              <a:rPr lang="en-US" dirty="0"/>
              <a:t>“Systems Society” is a bit weak</a:t>
            </a:r>
          </a:p>
          <a:p>
            <a:pPr lvl="1"/>
            <a:r>
              <a:rPr lang="en-US" dirty="0"/>
              <a:t>“Systems Engineering Society” might be annoying to SMC in particular, maybe CAS too – BUT we would argue that we do NOT intend to change our </a:t>
            </a:r>
            <a:r>
              <a:rPr lang="en-US" dirty="0" err="1"/>
              <a:t>FoI</a:t>
            </a:r>
            <a:r>
              <a:rPr lang="en-US" dirty="0"/>
              <a:t> or focus.</a:t>
            </a:r>
          </a:p>
          <a:p>
            <a:r>
              <a:rPr lang="en-US" dirty="0"/>
              <a:t>When the Council was formed, under IEEE Bylaw I-401, there was a provision that Councils should not seek Society-hood (words to that effect). But that was dropped years ago.</a:t>
            </a:r>
          </a:p>
          <a:p>
            <a:pPr lvl="1"/>
            <a:r>
              <a:rPr lang="en-US" dirty="0"/>
              <a:t>Engineering Management Council transitioned to a Society – TEMS – several years ago, so precedent has been set.</a:t>
            </a:r>
          </a:p>
          <a:p>
            <a:pPr lvl="1"/>
            <a:r>
              <a:rPr lang="en-US" dirty="0"/>
              <a:t>BUT we included a Constitution provision to that effect</a:t>
            </a:r>
          </a:p>
          <a:p>
            <a:pPr lvl="1"/>
            <a:r>
              <a:rPr lang="en-US" dirty="0"/>
              <a:t>We are planning to drop that provision “just in case”</a:t>
            </a:r>
          </a:p>
        </p:txBody>
      </p:sp>
    </p:spTree>
    <p:extLst>
      <p:ext uri="{BB962C8B-B14F-4D97-AF65-F5344CB8AC3E}">
        <p14:creationId xmlns:p14="http://schemas.microsoft.com/office/powerpoint/2010/main" val="288008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C8F9-D696-4AFD-8406-1BEB35A6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A50021"/>
                </a:solidFill>
                <a:latin typeface="+mn-lt"/>
              </a:rPr>
              <a:t>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D27FA-9141-4380-8656-D11CB8F4C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351338"/>
          </a:xfrm>
        </p:spPr>
        <p:txBody>
          <a:bodyPr/>
          <a:lstStyle/>
          <a:p>
            <a:r>
              <a:rPr lang="en-US" dirty="0"/>
              <a:t>Should we pursue a transition to Society status?</a:t>
            </a:r>
          </a:p>
        </p:txBody>
      </p:sp>
    </p:spTree>
    <p:extLst>
      <p:ext uri="{BB962C8B-B14F-4D97-AF65-F5344CB8AC3E}">
        <p14:creationId xmlns:p14="http://schemas.microsoft.com/office/powerpoint/2010/main" val="288596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6022813-ADC8-44F1-81A1-599E2BB0B5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81400" y="575553"/>
            <a:ext cx="6553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solidFill>
                  <a:srgbClr val="990033"/>
                </a:solidFill>
                <a:latin typeface="+mn-lt"/>
              </a:rPr>
              <a:t>Any More Questions??</a:t>
            </a: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519B8C32-C904-4144-B21E-2238630A0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492250"/>
            <a:ext cx="5611812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ysC_Spring 2021_Publications_Carbo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SysC_Spring 2021_Publications_Carbone</Template>
  <TotalTime>5947</TotalTime>
  <Words>660</Words>
  <Application>Microsoft Office PowerPoint</Application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SysC_Spring 2021_Publications_Carbone</vt:lpstr>
      <vt:lpstr>Custom Design</vt:lpstr>
      <vt:lpstr>PowerPoint Presentation</vt:lpstr>
      <vt:lpstr>Systems Council Transition Committee</vt:lpstr>
      <vt:lpstr>Background</vt:lpstr>
      <vt:lpstr>Naming</vt:lpstr>
      <vt:lpstr>Now to the premise: Should we transition to a Society?</vt:lpstr>
      <vt:lpstr>Naming and other issues</vt:lpstr>
      <vt:lpstr>Path forward</vt:lpstr>
      <vt:lpstr>Any More Questions??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</dc:title>
  <dc:creator>Bob Rassa</dc:creator>
  <cp:lastModifiedBy>Bob Rassa</cp:lastModifiedBy>
  <cp:revision>365</cp:revision>
  <cp:lastPrinted>2001-05-28T02:48:03Z</cp:lastPrinted>
  <dcterms:created xsi:type="dcterms:W3CDTF">2001-05-28T01:38:39Z</dcterms:created>
  <dcterms:modified xsi:type="dcterms:W3CDTF">2021-03-26T11:36:25Z</dcterms:modified>
</cp:coreProperties>
</file>