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8/16/20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8/16/20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8/16/20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43253E22-6A49-444C-A7B6-5406DD36CD2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bokwiki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542176" y="1689724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200" dirty="0">
                <a:solidFill>
                  <a:srgbClr val="0C70AC"/>
                </a:solidFill>
              </a:rPr>
              <a:t>BKCASE Sponsorship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542176" y="2895266"/>
            <a:ext cx="6881887" cy="14537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Stephanie White &amp; Robert </a:t>
            </a:r>
            <a:r>
              <a:rPr lang="en-US" dirty="0" err="1"/>
              <a:t>Rassa</a:t>
            </a:r>
            <a:endParaRPr lang="en-US" dirty="0"/>
          </a:p>
          <a:p>
            <a:endParaRPr lang="en-US" sz="1300" dirty="0"/>
          </a:p>
          <a:p>
            <a:r>
              <a:rPr lang="en-US" dirty="0"/>
              <a:t>August 28, 2020</a:t>
            </a:r>
          </a:p>
          <a:p>
            <a:r>
              <a:rPr lang="en-US" dirty="0" err="1"/>
              <a:t>AdCom</a:t>
            </a:r>
            <a:r>
              <a:rPr lang="en-US" dirty="0"/>
              <a:t> Meeting (Virtual)</a:t>
            </a:r>
          </a:p>
        </p:txBody>
      </p:sp>
    </p:spTree>
    <p:extLst>
      <p:ext uri="{BB962C8B-B14F-4D97-AF65-F5344CB8AC3E}">
        <p14:creationId xmlns:p14="http://schemas.microsoft.com/office/powerpoint/2010/main" val="216269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Current Status &amp; Achievements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C70AC"/>
                </a:solidFill>
              </a:rPr>
              <a:t>BKCASE includes the Systems Engineering Body of Knowledge (</a:t>
            </a:r>
            <a:r>
              <a:rPr lang="en-US" sz="2400" dirty="0" err="1">
                <a:solidFill>
                  <a:srgbClr val="0C70AC"/>
                </a:solidFill>
              </a:rPr>
              <a:t>SEBoK</a:t>
            </a:r>
            <a:r>
              <a:rPr lang="en-US" sz="2400" dirty="0">
                <a:solidFill>
                  <a:srgbClr val="0C70AC"/>
                </a:solidFill>
              </a:rPr>
              <a:t>) &amp; Graduate Reference Curriculum in Systems Engineering (GRCSE). </a:t>
            </a:r>
            <a:r>
              <a:rPr lang="en-US" sz="2400" dirty="0" err="1">
                <a:solidFill>
                  <a:srgbClr val="0C70AC"/>
                </a:solidFill>
              </a:rPr>
              <a:t>SEBok</a:t>
            </a:r>
            <a:r>
              <a:rPr lang="en-US" sz="2400" dirty="0">
                <a:solidFill>
                  <a:srgbClr val="0C70AC"/>
                </a:solidFill>
              </a:rPr>
              <a:t> is active. GRCSE </a:t>
            </a:r>
            <a:r>
              <a:rPr lang="en-US" sz="2400">
                <a:solidFill>
                  <a:srgbClr val="0C70AC"/>
                </a:solidFill>
              </a:rPr>
              <a:t>is on hold</a:t>
            </a:r>
            <a:r>
              <a:rPr lang="en-US" sz="2400" dirty="0">
                <a:solidFill>
                  <a:srgbClr val="0C70AC"/>
                </a:solidFill>
              </a:rPr>
              <a:t>.</a:t>
            </a:r>
            <a:endParaRPr lang="en-US" sz="2800" dirty="0">
              <a:solidFill>
                <a:srgbClr val="0C70AC"/>
              </a:solidFill>
            </a:endParaRPr>
          </a:p>
          <a:p>
            <a:r>
              <a:rPr lang="en-US" sz="2400" dirty="0"/>
              <a:t>Stephanie White &amp; Robert </a:t>
            </a:r>
            <a:r>
              <a:rPr lang="en-US" sz="2400" dirty="0" err="1"/>
              <a:t>Rassa</a:t>
            </a:r>
            <a:r>
              <a:rPr lang="en-US" sz="2400" dirty="0"/>
              <a:t> were appointed members of the BKCASE Governing Board</a:t>
            </a:r>
          </a:p>
          <a:p>
            <a:r>
              <a:rPr lang="en-US" sz="2400" dirty="0"/>
              <a:t>Both attended the Governing Board Meetings</a:t>
            </a:r>
          </a:p>
          <a:p>
            <a:r>
              <a:rPr lang="en-US" sz="2400" dirty="0"/>
              <a:t>Systems Council logo is displayed on </a:t>
            </a:r>
            <a:r>
              <a:rPr lang="en-US" sz="2400" dirty="0" err="1"/>
              <a:t>SEBoK</a:t>
            </a:r>
            <a:r>
              <a:rPr lang="en-US" sz="2400" dirty="0"/>
              <a:t> website as one of three stewards (</a:t>
            </a:r>
            <a:r>
              <a:rPr lang="en-US" u="sng" dirty="0">
                <a:hlinkClick r:id="rId2"/>
              </a:rPr>
              <a:t>www.sebokwiki.org)</a:t>
            </a:r>
            <a:r>
              <a:rPr lang="en-US" u="sng" dirty="0"/>
              <a:t> </a:t>
            </a:r>
            <a:r>
              <a:rPr lang="en-US" sz="2400" dirty="0"/>
              <a:t>Other stewards are INCOSE &amp; Steven Inst. of Technology</a:t>
            </a:r>
          </a:p>
          <a:p>
            <a:r>
              <a:rPr lang="en-US" sz="2400" dirty="0"/>
              <a:t>$22,000 was transferred from IEEE to INCOSE as agreed, (INCOSE is responsible for administrative, contracting, and financial activities)</a:t>
            </a:r>
          </a:p>
          <a:p>
            <a:r>
              <a:rPr lang="en-US" sz="2400" dirty="0"/>
              <a:t>Systems Council officers held talks with </a:t>
            </a:r>
            <a:r>
              <a:rPr lang="en-US" sz="2400" dirty="0" err="1"/>
              <a:t>SEBoK</a:t>
            </a:r>
            <a:r>
              <a:rPr lang="en-US" sz="2400" dirty="0"/>
              <a:t> editors, Rob Cloutier (</a:t>
            </a:r>
            <a:r>
              <a:rPr lang="en-US" sz="2400" dirty="0" err="1"/>
              <a:t>EiC</a:t>
            </a:r>
            <a:r>
              <a:rPr lang="en-US" sz="2400" dirty="0"/>
              <a:t>) &amp; Dan DeLaurentis (Editor, Part 8, Emerging Knowledge)</a:t>
            </a:r>
          </a:p>
          <a:p>
            <a:r>
              <a:rPr lang="en-US" sz="2400" dirty="0"/>
              <a:t>Introduced several Systems Council TC Chairs to </a:t>
            </a:r>
            <a:r>
              <a:rPr lang="en-US" sz="2400" dirty="0" err="1"/>
              <a:t>SEBoK</a:t>
            </a:r>
            <a:r>
              <a:rPr lang="en-US" sz="2400" dirty="0"/>
              <a:t> editors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5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Challenges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Obtaining writers to support new </a:t>
            </a:r>
            <a:r>
              <a:rPr lang="en-US" dirty="0" err="1"/>
              <a:t>SEBoK</a:t>
            </a:r>
            <a:r>
              <a:rPr lang="en-US" dirty="0"/>
              <a:t> sections</a:t>
            </a:r>
          </a:p>
        </p:txBody>
      </p:sp>
    </p:spTree>
    <p:extLst>
      <p:ext uri="{BB962C8B-B14F-4D97-AF65-F5344CB8AC3E}">
        <p14:creationId xmlns:p14="http://schemas.microsoft.com/office/powerpoint/2010/main" val="761282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Action Items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Contact additional TC Chairs, Tutorial presenters, DLs, and others to write for </a:t>
            </a:r>
            <a:r>
              <a:rPr lang="en-US" dirty="0" err="1"/>
              <a:t>SEBoK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(Writers receive a byline in </a:t>
            </a:r>
            <a:r>
              <a:rPr lang="en-US" dirty="0" err="1"/>
              <a:t>SEBoK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22691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Motion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Move to fund BKCASE in 2021 </a:t>
            </a:r>
          </a:p>
          <a:p>
            <a:pPr marL="0" indent="0">
              <a:buNone/>
            </a:pPr>
            <a:r>
              <a:rPr lang="en-US" dirty="0"/>
              <a:t>Pros: </a:t>
            </a:r>
          </a:p>
          <a:p>
            <a:pPr lvl="1"/>
            <a:r>
              <a:rPr lang="en-US" dirty="0"/>
              <a:t>Systems Council should have responsibility &amp; oversight for </a:t>
            </a:r>
            <a:r>
              <a:rPr lang="en-US" dirty="0" err="1"/>
              <a:t>SEBoK</a:t>
            </a:r>
            <a:r>
              <a:rPr lang="en-US" dirty="0"/>
              <a:t> as we “integrate IEEE activities regarding aspects of multiple disciplines and specialty areas of systems engineering” </a:t>
            </a:r>
          </a:p>
          <a:p>
            <a:pPr lvl="1"/>
            <a:r>
              <a:rPr lang="en-US" dirty="0"/>
              <a:t>We have committed to be a steward</a:t>
            </a:r>
          </a:p>
          <a:p>
            <a:pPr lvl="1"/>
            <a:r>
              <a:rPr lang="en-US" dirty="0"/>
              <a:t>Funds are available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There are other important projects on which to spend money, such as IEEE Brain, more Journal pages, humanitarian projects</a:t>
            </a:r>
          </a:p>
          <a:p>
            <a:r>
              <a:rPr lang="en-US" dirty="0"/>
              <a:t>Financial Implications: IEEE share of BKCASE finances is $25,000 annually of which $3000 is for Systems Council travel to BKCASE meetings. $22,000 is transferred to INCOSE for administration, contracting and </a:t>
            </a:r>
            <a:r>
              <a:rPr lang="en-US"/>
              <a:t>financial activities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93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300</Words>
  <Application>Microsoft Macintosh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LucidaGrande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Microsoft Office User</cp:lastModifiedBy>
  <cp:revision>24</cp:revision>
  <dcterms:created xsi:type="dcterms:W3CDTF">2020-06-23T20:53:44Z</dcterms:created>
  <dcterms:modified xsi:type="dcterms:W3CDTF">2020-08-16T21:50:47Z</dcterms:modified>
</cp:coreProperties>
</file>